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omments/comment1.xml" ContentType="application/vnd.openxmlformats-officedocument.presentationml.comment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68" r:id="rId3"/>
    <p:sldId id="257" r:id="rId4"/>
    <p:sldId id="274" r:id="rId5"/>
    <p:sldId id="259" r:id="rId6"/>
    <p:sldId id="283" r:id="rId7"/>
    <p:sldId id="288" r:id="rId8"/>
    <p:sldId id="287" r:id="rId9"/>
    <p:sldId id="289" r:id="rId10"/>
    <p:sldId id="290" r:id="rId11"/>
    <p:sldId id="309" r:id="rId12"/>
    <p:sldId id="308" r:id="rId13"/>
    <p:sldId id="304" r:id="rId14"/>
    <p:sldId id="306" r:id="rId15"/>
    <p:sldId id="270" r:id="rId16"/>
    <p:sldId id="265" r:id="rId17"/>
    <p:sldId id="275"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a Milliner" initials="JM" lastIdx="2" clrIdx="0">
    <p:extLst>
      <p:ext uri="{19B8F6BF-5375-455C-9EA6-DF929625EA0E}">
        <p15:presenceInfo xmlns:p15="http://schemas.microsoft.com/office/powerpoint/2012/main" userId="S-1-5-21-551226376-2076071571-1851928258-591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7BD2F0"/>
    <a:srgbClr val="307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63" autoAdjust="0"/>
    <p:restoredTop sz="96395" autoAdjust="0"/>
  </p:normalViewPr>
  <p:slideViewPr>
    <p:cSldViewPr snapToGrid="0">
      <p:cViewPr varScale="1">
        <p:scale>
          <a:sx n="115" d="100"/>
          <a:sy n="115" d="100"/>
        </p:scale>
        <p:origin x="28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12T14:25:09.044" idx="1">
    <p:pos x="5807" y="384"/>
    <p:text>Replace image of comment form with current comment form</p:text>
    <p:extLst>
      <p:ext uri="{C676402C-5697-4E1C-873F-D02D1690AC5C}">
        <p15:threadingInfo xmlns:p15="http://schemas.microsoft.com/office/powerpoint/2012/main" timeZoneBias="300"/>
      </p:ext>
    </p:extLst>
  </p:cm>
  <p:cm authorId="1" dt="2019-07-11T08:46:56.790" idx="2">
    <p:pos x="5807" y="480"/>
    <p:text>Done!</p:text>
    <p:extLst>
      <p:ext uri="{C676402C-5697-4E1C-873F-D02D1690AC5C}">
        <p15:threadingInfo xmlns:p15="http://schemas.microsoft.com/office/powerpoint/2012/main" timeZoneBias="300">
          <p15:parentCm authorId="1"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45C6E1-FDC7-4FDB-8814-CB4ED28D2D87}" type="datetimeFigureOut">
              <a:rPr lang="en-US" smtClean="0"/>
              <a:t>7/23/2019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9EA3B7-FCDD-42CB-83E0-A832BDB0BCE9}" type="slidenum">
              <a:rPr lang="en-US" smtClean="0"/>
              <a:t>‹#›</a:t>
            </a:fld>
            <a:endParaRPr lang="en-US"/>
          </a:p>
        </p:txBody>
      </p:sp>
    </p:spTree>
    <p:extLst>
      <p:ext uri="{BB962C8B-B14F-4D97-AF65-F5344CB8AC3E}">
        <p14:creationId xmlns:p14="http://schemas.microsoft.com/office/powerpoint/2010/main" val="275978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Welcome to the Open House Public Meeting for the </a:t>
            </a:r>
            <a:r>
              <a:rPr lang="en-US" dirty="0" smtClean="0">
                <a:latin typeface="Arial" panose="020B0604020202020204" pitchFamily="34" charset="0"/>
              </a:rPr>
              <a:t>BNSF Railroad Crossings </a:t>
            </a:r>
            <a:r>
              <a:rPr lang="en-US" dirty="0">
                <a:latin typeface="Arial" panose="020B0604020202020204" pitchFamily="34" charset="0"/>
              </a:rPr>
              <a:t>project located in the </a:t>
            </a:r>
            <a:r>
              <a:rPr lang="en-US" dirty="0" smtClean="0">
                <a:latin typeface="Arial" panose="020B0604020202020204" pitchFamily="34" charset="0"/>
              </a:rPr>
              <a:t>Town of Baldwin, St. Mary </a:t>
            </a:r>
            <a:r>
              <a:rPr lang="en-US" dirty="0">
                <a:latin typeface="Arial" panose="020B0604020202020204" pitchFamily="34" charset="0"/>
              </a:rPr>
              <a:t>Parish.  The meeting is </a:t>
            </a:r>
            <a:r>
              <a:rPr lang="en-US" dirty="0" smtClean="0">
                <a:latin typeface="Arial" panose="020B0604020202020204" pitchFamily="34" charset="0"/>
              </a:rPr>
              <a:t>being held </a:t>
            </a:r>
            <a:r>
              <a:rPr lang="en-US" dirty="0">
                <a:latin typeface="Arial" panose="020B0604020202020204" pitchFamily="34" charset="0"/>
              </a:rPr>
              <a:t>by the Louisiana Department of Transportation and Development</a:t>
            </a:r>
            <a:r>
              <a:rPr lang="en-US" dirty="0" smtClean="0">
                <a:latin typeface="Arial" panose="020B0604020202020204" pitchFamily="34" charset="0"/>
              </a:rPr>
              <a:t>, in conjunction with the </a:t>
            </a:r>
            <a:r>
              <a:rPr lang="en-US" dirty="0">
                <a:latin typeface="Arial" panose="020B0604020202020204" pitchFamily="34" charset="0"/>
              </a:rPr>
              <a:t>Federal Highway </a:t>
            </a:r>
            <a:r>
              <a:rPr lang="en-US" dirty="0" smtClean="0">
                <a:latin typeface="Arial" panose="020B0604020202020204" pitchFamily="34" charset="0"/>
              </a:rPr>
              <a:t>Administration.</a:t>
            </a:r>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  </a:t>
            </a:r>
          </a:p>
          <a:p>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1</a:t>
            </a:fld>
            <a:endParaRPr lang="en-US"/>
          </a:p>
        </p:txBody>
      </p:sp>
    </p:spTree>
    <p:extLst>
      <p:ext uri="{BB962C8B-B14F-4D97-AF65-F5344CB8AC3E}">
        <p14:creationId xmlns:p14="http://schemas.microsoft.com/office/powerpoint/2010/main" val="682669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Newman</a:t>
            </a:r>
            <a:r>
              <a:rPr lang="en-US" baseline="0" dirty="0" smtClean="0"/>
              <a:t> Street crossing contains 2 active tracks with Active Warning Devices. </a:t>
            </a:r>
            <a:r>
              <a:rPr lang="en-US" dirty="0" smtClean="0"/>
              <a:t>At the Newman Street crossing, proposed</a:t>
            </a:r>
            <a:r>
              <a:rPr lang="en-US" baseline="0" dirty="0" smtClean="0"/>
              <a:t> work includes constructing a road to connect with Havens Street and Orphan’s Home Road.</a:t>
            </a:r>
            <a:endParaRPr lang="en-US" dirty="0" smtClean="0"/>
          </a:p>
          <a:p>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10</a:t>
            </a:fld>
            <a:endParaRPr lang="en-US"/>
          </a:p>
        </p:txBody>
      </p:sp>
    </p:spTree>
    <p:extLst>
      <p:ext uri="{BB962C8B-B14F-4D97-AF65-F5344CB8AC3E}">
        <p14:creationId xmlns:p14="http://schemas.microsoft.com/office/powerpoint/2010/main" val="247510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Conceptual Alignments have been developed</a:t>
            </a:r>
            <a:r>
              <a:rPr lang="en-US" baseline="0" dirty="0" smtClean="0"/>
              <a:t> in cooperation with the Town. The alignments attempt to minimize impact to the adjacent property owners and the natural environment. They may be changed based on feedback from this meeting or new information obtained during the plan development process. </a:t>
            </a:r>
            <a:endParaRPr lang="en-US" dirty="0" smtClean="0"/>
          </a:p>
        </p:txBody>
      </p:sp>
      <p:sp>
        <p:nvSpPr>
          <p:cNvPr id="4" name="Slide Number Placeholder 3"/>
          <p:cNvSpPr>
            <a:spLocks noGrp="1"/>
          </p:cNvSpPr>
          <p:nvPr>
            <p:ph type="sldNum" sz="quarter" idx="10"/>
          </p:nvPr>
        </p:nvSpPr>
        <p:spPr/>
        <p:txBody>
          <a:bodyPr/>
          <a:lstStyle/>
          <a:p>
            <a:fld id="{B49EA3B7-FCDD-42CB-83E0-A832BDB0BCE9}" type="slidenum">
              <a:rPr lang="en-US" smtClean="0"/>
              <a:t>11</a:t>
            </a:fld>
            <a:endParaRPr lang="en-US"/>
          </a:p>
        </p:txBody>
      </p:sp>
    </p:spTree>
    <p:extLst>
      <p:ext uri="{BB962C8B-B14F-4D97-AF65-F5344CB8AC3E}">
        <p14:creationId xmlns:p14="http://schemas.microsoft.com/office/powerpoint/2010/main" val="261996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 connecting road is proposed from the Rosebud Street</a:t>
            </a:r>
            <a:r>
              <a:rPr lang="en-US" baseline="0" dirty="0" smtClean="0"/>
              <a:t> to Lockley Street (possibly by extending Tabb Lane)</a:t>
            </a:r>
            <a:r>
              <a:rPr lang="en-US" dirty="0" smtClean="0"/>
              <a:t> to maintain Lockley Street’s connectivity. Another connecting road is proposed between Havens Street and Newman Street to maintain the connectivity of Orphan’s Home Road and Havens Street. The existing</a:t>
            </a:r>
            <a:r>
              <a:rPr lang="en-US" baseline="0" dirty="0" smtClean="0"/>
              <a:t> roadway between Orphan’s Home Road and Havens Street will be evaluated to make sure it can accommodate the additional traffic. Right of way will be required for the new connector roads.</a:t>
            </a:r>
            <a:r>
              <a:rPr lang="en-US" dirty="0" smtClean="0"/>
              <a:t>  </a:t>
            </a:r>
          </a:p>
        </p:txBody>
      </p:sp>
      <p:sp>
        <p:nvSpPr>
          <p:cNvPr id="4" name="Slide Number Placeholder 3"/>
          <p:cNvSpPr>
            <a:spLocks noGrp="1"/>
          </p:cNvSpPr>
          <p:nvPr>
            <p:ph type="sldNum" sz="quarter" idx="10"/>
          </p:nvPr>
        </p:nvSpPr>
        <p:spPr/>
        <p:txBody>
          <a:bodyPr/>
          <a:lstStyle/>
          <a:p>
            <a:fld id="{B49EA3B7-FCDD-42CB-83E0-A832BDB0BCE9}" type="slidenum">
              <a:rPr lang="en-US" smtClean="0"/>
              <a:t>12</a:t>
            </a:fld>
            <a:endParaRPr lang="en-US"/>
          </a:p>
        </p:txBody>
      </p:sp>
    </p:spTree>
    <p:extLst>
      <p:ext uri="{BB962C8B-B14F-4D97-AF65-F5344CB8AC3E}">
        <p14:creationId xmlns:p14="http://schemas.microsoft.com/office/powerpoint/2010/main" val="232753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DOTD’s objective is to pay Just Compensation for all properties required for the project.</a:t>
            </a:r>
          </a:p>
          <a:p>
            <a:pPr marL="174708" indent="-174708">
              <a:buFont typeface="Arial" panose="020B0604020202020204" pitchFamily="34" charset="0"/>
              <a:buChar char="•"/>
            </a:pPr>
            <a:r>
              <a:rPr lang="en-US" dirty="0"/>
              <a:t>Owners may be contacted by an appraiser(s) to evaluate their property.</a:t>
            </a:r>
          </a:p>
          <a:p>
            <a:pPr marL="174708" indent="-174708">
              <a:buFont typeface="Arial" panose="020B0604020202020204" pitchFamily="34" charset="0"/>
              <a:buChar char="•"/>
            </a:pPr>
            <a:r>
              <a:rPr lang="en-US" dirty="0"/>
              <a:t>All evaluations will be approved by DOTD.</a:t>
            </a:r>
          </a:p>
          <a:p>
            <a:pPr marL="174708" indent="-174708">
              <a:buFont typeface="Arial" panose="020B0604020202020204" pitchFamily="34" charset="0"/>
              <a:buChar char="•"/>
            </a:pPr>
            <a:r>
              <a:rPr lang="en-US" dirty="0"/>
              <a:t>After approval a Real Estate agent will contact each property owner with a letter detailing DOTD’s offer for the purchase of the property.</a:t>
            </a:r>
          </a:p>
          <a:p>
            <a:pPr marL="174708" indent="-174708">
              <a:buFont typeface="Arial" panose="020B0604020202020204" pitchFamily="34" charset="0"/>
              <a:buChar char="•"/>
            </a:pPr>
            <a:r>
              <a:rPr lang="en-US" dirty="0"/>
              <a:t>Owners will be given a set timeframe to accept or counter DOTD’s offer.</a:t>
            </a:r>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86497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trike="noStrike" baseline="0" dirty="0" smtClean="0"/>
              <a:t>A real estate representative is here at the meeting to explain LADOTD’s right of way acquisition procedures.</a:t>
            </a:r>
          </a:p>
          <a:p>
            <a:endParaRPr lang="en-US" dirty="0" smtClean="0"/>
          </a:p>
          <a:p>
            <a:r>
              <a:rPr lang="en-US" dirty="0" smtClean="0"/>
              <a:t>The DOTD Brochure explaining Acquisition of Right-of-Way is available tonight at Station</a:t>
            </a:r>
            <a:r>
              <a:rPr lang="en-US" baseline="0" dirty="0" smtClean="0"/>
              <a:t> 4 </a:t>
            </a:r>
            <a:r>
              <a:rPr lang="en-US" dirty="0" smtClean="0"/>
              <a:t>or can be obtained later by contacting the DOTD Real Estate Section at the address and telephone number listed in your handout.</a:t>
            </a:r>
          </a:p>
          <a:p>
            <a:r>
              <a:rPr lang="en-US" dirty="0" smtClean="0"/>
              <a:t> </a:t>
            </a:r>
          </a:p>
          <a:p>
            <a:r>
              <a:rPr lang="en-US" dirty="0" smtClean="0"/>
              <a:t>If you have property affected by this</a:t>
            </a:r>
            <a:r>
              <a:rPr lang="en-US" baseline="0" dirty="0" smtClean="0"/>
              <a:t> project, w</a:t>
            </a:r>
            <a:r>
              <a:rPr lang="en-US" dirty="0" smtClean="0"/>
              <a:t>e suggest you read the brochure carefully. If you have any questions regarding your individual situation, consult with the agent when she or he meets with you, or contact the Region Real Estate Office.</a:t>
            </a:r>
          </a:p>
        </p:txBody>
      </p:sp>
      <p:sp>
        <p:nvSpPr>
          <p:cNvPr id="4" name="Slide Number Placeholder 3"/>
          <p:cNvSpPr>
            <a:spLocks noGrp="1"/>
          </p:cNvSpPr>
          <p:nvPr>
            <p:ph type="sldNum" sz="quarter" idx="10"/>
          </p:nvPr>
        </p:nvSpPr>
        <p:spPr/>
        <p:txBody>
          <a:bodyPr/>
          <a:lstStyle/>
          <a:p>
            <a:fld id="{B49EA3B7-FCDD-42CB-83E0-A832BDB0BCE9}" type="slidenum">
              <a:rPr lang="en-US" smtClean="0"/>
              <a:t>14</a:t>
            </a:fld>
            <a:endParaRPr lang="en-US"/>
          </a:p>
        </p:txBody>
      </p:sp>
    </p:spTree>
    <p:extLst>
      <p:ext uri="{BB962C8B-B14F-4D97-AF65-F5344CB8AC3E}">
        <p14:creationId xmlns:p14="http://schemas.microsoft.com/office/powerpoint/2010/main" val="279996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Arial" panose="020B0604020202020204" pitchFamily="34" charset="0"/>
              </a:rPr>
              <a:t>Thank you for your interest in tonight’s meeting.  If you wish to make a comment, verbal or written, please see a staff member at the Comment Table.  Comment forms are provided as the last page of your meeting handout.</a:t>
            </a:r>
            <a:r>
              <a:rPr lang="en-US" baseline="0" dirty="0" smtClean="0">
                <a:latin typeface="Arial" panose="020B0604020202020204" pitchFamily="34" charset="0"/>
              </a:rPr>
              <a:t> Additional forms are locate at the comment table as well.</a:t>
            </a:r>
            <a:endParaRPr lang="en-US" dirty="0" smtClean="0">
              <a:latin typeface="Arial" panose="020B0604020202020204" pitchFamily="34" charset="0"/>
            </a:endParaRPr>
          </a:p>
          <a:p>
            <a:pPr eaLnBrk="1" hangingPunct="1">
              <a:spcBef>
                <a:spcPct val="0"/>
              </a:spcBef>
            </a:pPr>
            <a:endParaRPr lang="en-US" dirty="0" smtClean="0">
              <a:latin typeface="Arial" panose="020B0604020202020204" pitchFamily="34" charset="0"/>
            </a:endParaRPr>
          </a:p>
          <a:p>
            <a:pPr eaLnBrk="1" hangingPunct="1">
              <a:spcBef>
                <a:spcPct val="0"/>
              </a:spcBef>
            </a:pPr>
            <a:r>
              <a:rPr lang="en-US" dirty="0" smtClean="0">
                <a:latin typeface="Arial" panose="020B0604020202020204" pitchFamily="34" charset="0"/>
              </a:rPr>
              <a:t>Your comments are important because community concerns and preferences are factors that are considered in this project. We need to know if there are any issues or opportunities with the project as proposed.</a:t>
            </a:r>
          </a:p>
          <a:p>
            <a:pPr eaLnBrk="1" hangingPunct="1">
              <a:spcBef>
                <a:spcPct val="0"/>
              </a:spcBef>
            </a:pPr>
            <a:endParaRPr lang="en-US" dirty="0" smtClean="0">
              <a:latin typeface="Arial" panose="020B0604020202020204" pitchFamily="34" charset="0"/>
            </a:endParaRPr>
          </a:p>
          <a:p>
            <a:pPr eaLnBrk="1" hangingPunct="1">
              <a:spcBef>
                <a:spcPct val="0"/>
              </a:spcBef>
            </a:pPr>
            <a:r>
              <a:rPr lang="en-US" dirty="0" smtClean="0">
                <a:latin typeface="Arial" panose="020B0604020202020204" pitchFamily="34" charset="0"/>
              </a:rPr>
              <a:t>Comments received tonight or post-marked by </a:t>
            </a:r>
            <a:r>
              <a:rPr lang="en-US" dirty="0" smtClean="0">
                <a:solidFill>
                  <a:srgbClr val="FF0000"/>
                </a:solidFill>
                <a:latin typeface="Arial" panose="020B0604020202020204" pitchFamily="34" charset="0"/>
              </a:rPr>
              <a:t>November</a:t>
            </a:r>
            <a:r>
              <a:rPr lang="en-US" baseline="0" dirty="0" smtClean="0">
                <a:solidFill>
                  <a:srgbClr val="FF0000"/>
                </a:solidFill>
                <a:latin typeface="Arial" panose="020B0604020202020204" pitchFamily="34" charset="0"/>
              </a:rPr>
              <a:t> 17</a:t>
            </a:r>
            <a:r>
              <a:rPr lang="en-US" dirty="0" smtClean="0">
                <a:solidFill>
                  <a:srgbClr val="FF0000"/>
                </a:solidFill>
                <a:latin typeface="Arial" panose="020B0604020202020204" pitchFamily="34" charset="0"/>
              </a:rPr>
              <a:t> </a:t>
            </a:r>
            <a:r>
              <a:rPr lang="en-US" dirty="0" smtClean="0">
                <a:latin typeface="Arial" panose="020B0604020202020204" pitchFamily="34" charset="0"/>
              </a:rPr>
              <a:t>will be part of the transcript of this public meeting.</a:t>
            </a:r>
          </a:p>
          <a:p>
            <a:endParaRPr 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15</a:t>
            </a:fld>
            <a:endParaRPr lang="en-US"/>
          </a:p>
        </p:txBody>
      </p:sp>
    </p:spTree>
    <p:extLst>
      <p:ext uri="{BB962C8B-B14F-4D97-AF65-F5344CB8AC3E}">
        <p14:creationId xmlns:p14="http://schemas.microsoft.com/office/powerpoint/2010/main" val="108622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rPr>
              <a:t>Again, thank you for your participation in this Public Meeting. </a:t>
            </a:r>
            <a:r>
              <a:rPr lang="en-US" dirty="0">
                <a:solidFill>
                  <a:srgbClr val="000000"/>
                </a:solidFill>
                <a:latin typeface="Calibri" panose="020F0502020204030204" pitchFamily="34" charset="0"/>
              </a:rPr>
              <a:t>Please visit the remaining stations to view the exhibits and provide your comments.</a:t>
            </a:r>
          </a:p>
          <a:p>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16</a:t>
            </a:fld>
            <a:endParaRPr lang="en-US"/>
          </a:p>
        </p:txBody>
      </p:sp>
    </p:spTree>
    <p:extLst>
      <p:ext uri="{BB962C8B-B14F-4D97-AF65-F5344CB8AC3E}">
        <p14:creationId xmlns:p14="http://schemas.microsoft.com/office/powerpoint/2010/main" val="602036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br>
              <a:rPr lang="en-US" dirty="0"/>
            </a:br>
            <a:r>
              <a:rPr lang="en-US" dirty="0"/>
              <a:t/>
            </a:r>
            <a:br>
              <a:rPr lang="en-US" dirty="0"/>
            </a:br>
            <a:r>
              <a:rPr lang="en-US" dirty="0"/>
              <a:t>The presentation will be repeated throughout tonight’s meeting and will begin shortly.</a:t>
            </a:r>
          </a:p>
        </p:txBody>
      </p:sp>
      <p:sp>
        <p:nvSpPr>
          <p:cNvPr id="4" name="Slide Number Placeholder 3"/>
          <p:cNvSpPr>
            <a:spLocks noGrp="1"/>
          </p:cNvSpPr>
          <p:nvPr>
            <p:ph type="sldNum" sz="quarter" idx="10"/>
          </p:nvPr>
        </p:nvSpPr>
        <p:spPr/>
        <p:txBody>
          <a:bodyPr/>
          <a:lstStyle/>
          <a:p>
            <a:fld id="{B49EA3B7-FCDD-42CB-83E0-A832BDB0BCE9}" type="slidenum">
              <a:rPr lang="en-US" smtClean="0"/>
              <a:t>17</a:t>
            </a:fld>
            <a:endParaRPr lang="en-US"/>
          </a:p>
        </p:txBody>
      </p:sp>
    </p:spTree>
    <p:extLst>
      <p:ext uri="{BB962C8B-B14F-4D97-AF65-F5344CB8AC3E}">
        <p14:creationId xmlns:p14="http://schemas.microsoft.com/office/powerpoint/2010/main" val="370662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purpose of tonight’s meeting is to </a:t>
            </a:r>
            <a:r>
              <a:rPr lang="en-US" dirty="0" smtClean="0">
                <a:effectLst>
                  <a:outerShdw blurRad="38100" dist="38100" dir="2700000" algn="tl">
                    <a:srgbClr val="000000"/>
                  </a:outerShdw>
                </a:effectLst>
              </a:rPr>
              <a:t>provide information about the proposed project</a:t>
            </a:r>
            <a:r>
              <a:rPr lang="en-US" baseline="0" dirty="0" smtClean="0">
                <a:effectLst/>
              </a:rPr>
              <a:t> and</a:t>
            </a:r>
            <a:r>
              <a:rPr lang="en-US" dirty="0" smtClean="0"/>
              <a:t> to </a:t>
            </a:r>
            <a:r>
              <a:rPr lang="en-US" dirty="0" smtClean="0">
                <a:effectLst>
                  <a:outerShdw blurRad="38100" dist="38100" dir="2700000" algn="tl">
                    <a:srgbClr val="000000"/>
                  </a:outerShdw>
                </a:effectLst>
              </a:rPr>
              <a:t>solicit </a:t>
            </a:r>
            <a:r>
              <a:rPr lang="en-US" dirty="0" smtClean="0">
                <a:solidFill>
                  <a:prstClr val="black"/>
                </a:solidFill>
                <a:latin typeface="Verdana" pitchFamily="34" charset="0"/>
              </a:rPr>
              <a:t>comments about the project from the public and other interested parties.</a:t>
            </a:r>
            <a:endParaRPr lang="en-US" dirty="0" smtClean="0"/>
          </a:p>
        </p:txBody>
      </p:sp>
      <p:sp>
        <p:nvSpPr>
          <p:cNvPr id="4" name="Slide Number Placeholder 3"/>
          <p:cNvSpPr>
            <a:spLocks noGrp="1"/>
          </p:cNvSpPr>
          <p:nvPr>
            <p:ph type="sldNum" sz="quarter" idx="10"/>
          </p:nvPr>
        </p:nvSpPr>
        <p:spPr/>
        <p:txBody>
          <a:bodyPr/>
          <a:lstStyle/>
          <a:p>
            <a:fld id="{B49EA3B7-FCDD-42CB-83E0-A832BDB0BCE9}" type="slidenum">
              <a:rPr lang="en-US" smtClean="0"/>
              <a:t>2</a:t>
            </a:fld>
            <a:endParaRPr lang="en-US"/>
          </a:p>
        </p:txBody>
      </p:sp>
    </p:spTree>
    <p:extLst>
      <p:ext uri="{BB962C8B-B14F-4D97-AF65-F5344CB8AC3E}">
        <p14:creationId xmlns:p14="http://schemas.microsoft.com/office/powerpoint/2010/main" val="406493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sz="1000" dirty="0"/>
              <a:t>The proposed project </a:t>
            </a:r>
            <a:r>
              <a:rPr lang="en-US" sz="1000" dirty="0" smtClean="0"/>
              <a:t>will extend or construct connecting</a:t>
            </a:r>
            <a:r>
              <a:rPr lang="en-US" sz="1000" baseline="0" dirty="0" smtClean="0"/>
              <a:t> roads between Rosebud and Lockley Street and between Havens and Newman Street in order to allow for the closure of the railroad crossings over Lockley Street, Orphan’s Home Street, and Havens Street.</a:t>
            </a:r>
            <a:r>
              <a:rPr lang="en-US" sz="1000" dirty="0" smtClean="0"/>
              <a:t> This will allow drivers</a:t>
            </a:r>
            <a:r>
              <a:rPr lang="en-US" sz="1000" baseline="0" dirty="0" smtClean="0"/>
              <a:t> to use the Rosebud and Newman crossings which have active warning devices, fewer railroad tracks in the crossings, and are not as steep.</a:t>
            </a:r>
            <a:endParaRPr lang="en-US" sz="1000" dirty="0"/>
          </a:p>
          <a:p>
            <a:pPr marL="0" lvl="1" defTabSz="931774">
              <a:defRPr/>
            </a:pPr>
            <a:endParaRPr lang="en-US" sz="1000" dirty="0"/>
          </a:p>
          <a:p>
            <a:pPr marL="0" lvl="1" defTabSz="931774">
              <a:defRPr/>
            </a:pPr>
            <a:r>
              <a:rPr lang="en-US" sz="1000" dirty="0" smtClean="0"/>
              <a:t>The </a:t>
            </a:r>
            <a:r>
              <a:rPr lang="en-US" sz="1000" dirty="0"/>
              <a:t>crossings that are proposed to be closed will be complete closures</a:t>
            </a:r>
            <a:r>
              <a:rPr lang="en-US" sz="1000" dirty="0" smtClean="0"/>
              <a:t>.</a:t>
            </a:r>
          </a:p>
        </p:txBody>
      </p:sp>
      <p:sp>
        <p:nvSpPr>
          <p:cNvPr id="4" name="Slide Number Placeholder 3"/>
          <p:cNvSpPr>
            <a:spLocks noGrp="1"/>
          </p:cNvSpPr>
          <p:nvPr>
            <p:ph type="sldNum" sz="quarter" idx="10"/>
          </p:nvPr>
        </p:nvSpPr>
        <p:spPr/>
        <p:txBody>
          <a:bodyPr/>
          <a:lstStyle/>
          <a:p>
            <a:fld id="{B49EA3B7-FCDD-42CB-83E0-A832BDB0BCE9}" type="slidenum">
              <a:rPr lang="en-US" smtClean="0"/>
              <a:t>3</a:t>
            </a:fld>
            <a:endParaRPr lang="en-US"/>
          </a:p>
        </p:txBody>
      </p:sp>
    </p:spTree>
    <p:extLst>
      <p:ext uri="{BB962C8B-B14F-4D97-AF65-F5344CB8AC3E}">
        <p14:creationId xmlns:p14="http://schemas.microsoft.com/office/powerpoint/2010/main" val="1582958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project is to improve safety of the BNSF railroad corridor by eliminating three (3) crossings and directing drivers to crossings that have active warning devices, fewer tracks, and better geometry by constructing connecting</a:t>
            </a:r>
            <a:r>
              <a:rPr lang="en-US" baseline="0" dirty="0" smtClean="0"/>
              <a:t> roads.</a:t>
            </a:r>
            <a:endParaRPr lang="en-US" dirty="0" smtClean="0"/>
          </a:p>
        </p:txBody>
      </p:sp>
      <p:sp>
        <p:nvSpPr>
          <p:cNvPr id="4" name="Slide Number Placeholder 3"/>
          <p:cNvSpPr>
            <a:spLocks noGrp="1"/>
          </p:cNvSpPr>
          <p:nvPr>
            <p:ph type="sldNum" sz="quarter" idx="10"/>
          </p:nvPr>
        </p:nvSpPr>
        <p:spPr/>
        <p:txBody>
          <a:bodyPr/>
          <a:lstStyle/>
          <a:p>
            <a:fld id="{B49EA3B7-FCDD-42CB-83E0-A832BDB0BCE9}" type="slidenum">
              <a:rPr lang="en-US" smtClean="0"/>
              <a:t>4</a:t>
            </a:fld>
            <a:endParaRPr lang="en-US"/>
          </a:p>
        </p:txBody>
      </p:sp>
    </p:spTree>
    <p:extLst>
      <p:ext uri="{BB962C8B-B14F-4D97-AF65-F5344CB8AC3E}">
        <p14:creationId xmlns:p14="http://schemas.microsoft.com/office/powerpoint/2010/main" val="211050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proposed project is located along the BNSF Railroad between Rosebud Street</a:t>
            </a:r>
            <a:r>
              <a:rPr lang="en-US" baseline="0" dirty="0" smtClean="0"/>
              <a:t> and Newman Street, in the Town of Baldwin, St. Mary Parish.  </a:t>
            </a:r>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5</a:t>
            </a:fld>
            <a:endParaRPr lang="en-US"/>
          </a:p>
        </p:txBody>
      </p:sp>
    </p:spTree>
    <p:extLst>
      <p:ext uri="{BB962C8B-B14F-4D97-AF65-F5344CB8AC3E}">
        <p14:creationId xmlns:p14="http://schemas.microsoft.com/office/powerpoint/2010/main" val="44439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Rosebud Street crossing contains 2 active</a:t>
            </a:r>
            <a:r>
              <a:rPr lang="en-US" baseline="0" dirty="0" smtClean="0"/>
              <a:t> tracks with active warning devices. </a:t>
            </a:r>
            <a:r>
              <a:rPr lang="en-US" dirty="0" smtClean="0"/>
              <a:t>At the Rosebud Street crossing, proposed</a:t>
            </a:r>
            <a:r>
              <a:rPr lang="en-US" baseline="0" dirty="0" smtClean="0"/>
              <a:t> work includes creating a connection with Lockley Street, possibly by extending Tabb Lane.</a:t>
            </a:r>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6</a:t>
            </a:fld>
            <a:endParaRPr lang="en-US"/>
          </a:p>
        </p:txBody>
      </p:sp>
    </p:spTree>
    <p:extLst>
      <p:ext uri="{BB962C8B-B14F-4D97-AF65-F5344CB8AC3E}">
        <p14:creationId xmlns:p14="http://schemas.microsoft.com/office/powerpoint/2010/main" val="24266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Lockley Street crossing contains 3 active tracks, 1 abandoned track,</a:t>
            </a:r>
            <a:r>
              <a:rPr lang="en-US" baseline="0" dirty="0" smtClean="0"/>
              <a:t> and passive warning devices. </a:t>
            </a:r>
            <a:r>
              <a:rPr lang="en-US" dirty="0" smtClean="0"/>
              <a:t>At the Lockley Street crossing, proposed</a:t>
            </a:r>
            <a:r>
              <a:rPr lang="en-US" baseline="0" dirty="0" smtClean="0"/>
              <a:t> work includes connecting Lockley Street with Rosebud Street, possibly through Tabb Lane, the closure of the roadway crossing the railroad (removal of the crossing surface, removal of the road approaches, re-sloping the ditch line to facilitate drainage, and the installation of an end of roadway barricade). </a:t>
            </a:r>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7</a:t>
            </a:fld>
            <a:endParaRPr lang="en-US"/>
          </a:p>
        </p:txBody>
      </p:sp>
    </p:spTree>
    <p:extLst>
      <p:ext uri="{BB962C8B-B14F-4D97-AF65-F5344CB8AC3E}">
        <p14:creationId xmlns:p14="http://schemas.microsoft.com/office/powerpoint/2010/main" val="332603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Orphan’s Home Road crossing contains 3 active tracks, 1</a:t>
            </a:r>
            <a:r>
              <a:rPr lang="en-US" baseline="0" dirty="0" smtClean="0"/>
              <a:t> abandoned track, and passive warning devices. </a:t>
            </a:r>
            <a:r>
              <a:rPr lang="en-US" dirty="0" smtClean="0"/>
              <a:t>At the Orphan’s Home Road crossing, proposed</a:t>
            </a:r>
            <a:r>
              <a:rPr lang="en-US" baseline="0" dirty="0" smtClean="0"/>
              <a:t> work includes connecting Orphan’s Home Road with Havens Street and Newman Street, the closure of the roadway crossing the railroad (removal of the crossing surface, removal of the road approaches, re-sloping the ditch line to facilitate drainage, and the installation of an end of roadway barricade). There is an existing roadway connecting Orphan’s Home Road with Havens Street which would be upgraded to handle increased traffic, if needed.</a:t>
            </a:r>
            <a:endParaRPr lang="en-US" dirty="0"/>
          </a:p>
        </p:txBody>
      </p:sp>
      <p:sp>
        <p:nvSpPr>
          <p:cNvPr id="4" name="Slide Number Placeholder 3"/>
          <p:cNvSpPr>
            <a:spLocks noGrp="1"/>
          </p:cNvSpPr>
          <p:nvPr>
            <p:ph type="sldNum" sz="quarter" idx="10"/>
          </p:nvPr>
        </p:nvSpPr>
        <p:spPr/>
        <p:txBody>
          <a:bodyPr/>
          <a:lstStyle/>
          <a:p>
            <a:fld id="{B49EA3B7-FCDD-42CB-83E0-A832BDB0BCE9}" type="slidenum">
              <a:rPr lang="en-US" smtClean="0"/>
              <a:t>8</a:t>
            </a:fld>
            <a:endParaRPr lang="en-US"/>
          </a:p>
        </p:txBody>
      </p:sp>
    </p:spTree>
    <p:extLst>
      <p:ext uri="{BB962C8B-B14F-4D97-AF65-F5344CB8AC3E}">
        <p14:creationId xmlns:p14="http://schemas.microsoft.com/office/powerpoint/2010/main" val="4074240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Havens</a:t>
            </a:r>
            <a:r>
              <a:rPr lang="en-US" baseline="0" dirty="0" smtClean="0"/>
              <a:t> Street</a:t>
            </a:r>
            <a:r>
              <a:rPr lang="en-US" dirty="0" smtClean="0"/>
              <a:t> crossing contains 3 active tracks</a:t>
            </a:r>
            <a:r>
              <a:rPr lang="en-US" baseline="0" dirty="0" smtClean="0"/>
              <a:t> and passive warning devices. </a:t>
            </a:r>
            <a:r>
              <a:rPr lang="en-US" dirty="0" smtClean="0"/>
              <a:t>At the Havens Street crossing, proposed</a:t>
            </a:r>
            <a:r>
              <a:rPr lang="en-US" baseline="0" dirty="0" smtClean="0"/>
              <a:t> work includes connecting Havens Street with Orphan’s Home Road and Newman Street, the closure of the roadway crossing the railroad (removal of the crossing surface, removal of the road approaches, re-sloping the ditch line to facilitate drainage, and the installation of an end of roadway barricade). There is an existing roadway connecting Orphan’s Home Road with Havens Street which would be upgraded to handle increased traffic, if needed.</a:t>
            </a:r>
            <a:endParaRPr lang="en-US" dirty="0" smtClean="0"/>
          </a:p>
        </p:txBody>
      </p:sp>
      <p:sp>
        <p:nvSpPr>
          <p:cNvPr id="4" name="Slide Number Placeholder 3"/>
          <p:cNvSpPr>
            <a:spLocks noGrp="1"/>
          </p:cNvSpPr>
          <p:nvPr>
            <p:ph type="sldNum" sz="quarter" idx="10"/>
          </p:nvPr>
        </p:nvSpPr>
        <p:spPr/>
        <p:txBody>
          <a:bodyPr/>
          <a:lstStyle/>
          <a:p>
            <a:fld id="{B49EA3B7-FCDD-42CB-83E0-A832BDB0BCE9}" type="slidenum">
              <a:rPr lang="en-US" smtClean="0"/>
              <a:t>9</a:t>
            </a:fld>
            <a:endParaRPr lang="en-US"/>
          </a:p>
        </p:txBody>
      </p:sp>
    </p:spTree>
    <p:extLst>
      <p:ext uri="{BB962C8B-B14F-4D97-AF65-F5344CB8AC3E}">
        <p14:creationId xmlns:p14="http://schemas.microsoft.com/office/powerpoint/2010/main" val="87163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1287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7/23/2019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7/23/2019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 id="214748366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725" y="1280707"/>
            <a:ext cx="9223022" cy="1672944"/>
          </a:xfrm>
        </p:spPr>
        <p:txBody>
          <a:bodyPr/>
          <a:lstStyle/>
          <a:p>
            <a:pPr algn="ctr"/>
            <a:r>
              <a:rPr lang="en-US" sz="3600" dirty="0" smtClean="0"/>
              <a:t>Open House Public Meeting for</a:t>
            </a:r>
            <a:br>
              <a:rPr lang="en-US" sz="3600" dirty="0" smtClean="0"/>
            </a:br>
            <a:r>
              <a:rPr lang="en-US" sz="2400" dirty="0" smtClean="0"/>
              <a:t/>
            </a:r>
            <a:br>
              <a:rPr lang="en-US" sz="2400" dirty="0" smtClean="0"/>
            </a:br>
            <a:r>
              <a:rPr lang="en-US" sz="3200" dirty="0" smtClean="0">
                <a:solidFill>
                  <a:schemeClr val="tx1">
                    <a:lumMod val="65000"/>
                    <a:lumOff val="35000"/>
                  </a:schemeClr>
                </a:solidFill>
              </a:rPr>
              <a:t>BNSF RR Crossings in Baldwin</a:t>
            </a:r>
            <a:r>
              <a:rPr lang="en-US" sz="2800" dirty="0" smtClean="0">
                <a:solidFill>
                  <a:schemeClr val="bg2">
                    <a:lumMod val="50000"/>
                  </a:schemeClr>
                </a:solidFill>
              </a:rPr>
              <a:t/>
            </a:r>
            <a:br>
              <a:rPr lang="en-US" sz="2800" dirty="0" smtClean="0">
                <a:solidFill>
                  <a:schemeClr val="bg2">
                    <a:lumMod val="50000"/>
                  </a:schemeClr>
                </a:solidFill>
              </a:rPr>
            </a:br>
            <a:r>
              <a:rPr lang="en-US" sz="2800" dirty="0" smtClean="0">
                <a:solidFill>
                  <a:schemeClr val="bg2">
                    <a:lumMod val="50000"/>
                  </a:schemeClr>
                </a:solidFill>
              </a:rPr>
              <a:t/>
            </a:r>
            <a:br>
              <a:rPr lang="en-US" sz="2800" dirty="0" smtClean="0">
                <a:solidFill>
                  <a:schemeClr val="bg2">
                    <a:lumMod val="50000"/>
                  </a:schemeClr>
                </a:solidFill>
              </a:rPr>
            </a:br>
            <a:r>
              <a:rPr lang="en-US" sz="2800" dirty="0" smtClean="0"/>
              <a:t>St. Mary Parish</a:t>
            </a:r>
            <a:endParaRPr lang="en-US" sz="2800" dirty="0"/>
          </a:p>
        </p:txBody>
      </p:sp>
      <p:sp>
        <p:nvSpPr>
          <p:cNvPr id="3" name="Subtitle 2"/>
          <p:cNvSpPr>
            <a:spLocks noGrp="1"/>
          </p:cNvSpPr>
          <p:nvPr>
            <p:ph type="subTitle" idx="1"/>
          </p:nvPr>
        </p:nvSpPr>
        <p:spPr>
          <a:xfrm>
            <a:off x="3060527" y="3239546"/>
            <a:ext cx="4417418" cy="839754"/>
          </a:xfrm>
        </p:spPr>
        <p:txBody>
          <a:bodyPr>
            <a:normAutofit/>
          </a:bodyPr>
          <a:lstStyle/>
          <a:p>
            <a:pPr algn="ctr"/>
            <a:r>
              <a:rPr lang="en-US" dirty="0" smtClean="0">
                <a:solidFill>
                  <a:schemeClr val="tx1">
                    <a:lumMod val="65000"/>
                    <a:lumOff val="35000"/>
                  </a:schemeClr>
                </a:solidFill>
              </a:rPr>
              <a:t>State Project No. H.011706</a:t>
            </a:r>
          </a:p>
          <a:p>
            <a:pPr algn="ctr"/>
            <a:r>
              <a:rPr lang="en-US" dirty="0" smtClean="0">
                <a:solidFill>
                  <a:schemeClr val="tx1">
                    <a:lumMod val="65000"/>
                    <a:lumOff val="35000"/>
                  </a:schemeClr>
                </a:solidFill>
              </a:rPr>
              <a:t>Federal Aid Project No. H011706</a:t>
            </a:r>
            <a:endParaRPr lang="en-US" dirty="0">
              <a:solidFill>
                <a:schemeClr val="tx1">
                  <a:lumMod val="65000"/>
                  <a:lumOff val="35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92" y="4954556"/>
            <a:ext cx="2883159" cy="1628984"/>
          </a:xfrm>
          <a:prstGeom prst="rect">
            <a:avLst/>
          </a:prstGeom>
        </p:spPr>
      </p:pic>
      <p:sp>
        <p:nvSpPr>
          <p:cNvPr id="7" name="Title 1"/>
          <p:cNvSpPr txBox="1">
            <a:spLocks/>
          </p:cNvSpPr>
          <p:nvPr/>
        </p:nvSpPr>
        <p:spPr>
          <a:xfrm>
            <a:off x="2884516" y="4365196"/>
            <a:ext cx="4829695" cy="1237417"/>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smtClean="0">
                <a:solidFill>
                  <a:schemeClr val="tx1"/>
                </a:solidFill>
              </a:rPr>
              <a:t>Baldwin Community Center</a:t>
            </a:r>
          </a:p>
          <a:p>
            <a:pPr algn="ctr"/>
            <a:r>
              <a:rPr lang="en-US" sz="2800" dirty="0" smtClean="0">
                <a:solidFill>
                  <a:schemeClr val="tx1"/>
                </a:solidFill>
              </a:rPr>
              <a:t>305 LA Highway 83</a:t>
            </a:r>
          </a:p>
          <a:p>
            <a:pPr algn="ctr"/>
            <a:r>
              <a:rPr lang="en-US" sz="2800" dirty="0" smtClean="0">
                <a:solidFill>
                  <a:schemeClr val="tx1"/>
                </a:solidFill>
              </a:rPr>
              <a:t>Baldwin, LA</a:t>
            </a:r>
            <a:endParaRPr lang="en-US" sz="2800" dirty="0">
              <a:solidFill>
                <a:schemeClr val="tx1"/>
              </a:solidFill>
            </a:endParaRPr>
          </a:p>
        </p:txBody>
      </p:sp>
      <p:pic>
        <p:nvPicPr>
          <p:cNvPr id="8" name="Picture 5" descr="FHWA_Officia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81141" y="5558096"/>
            <a:ext cx="3812751" cy="102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3457196" y="5785526"/>
            <a:ext cx="3731618" cy="97038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smtClean="0">
                <a:solidFill>
                  <a:schemeClr val="tx1"/>
                </a:solidFill>
              </a:rPr>
              <a:t>July 24, 2019</a:t>
            </a:r>
          </a:p>
          <a:p>
            <a:pPr algn="ctr"/>
            <a:r>
              <a:rPr lang="en-US" sz="2800" dirty="0">
                <a:solidFill>
                  <a:schemeClr val="tx1"/>
                </a:solidFill>
              </a:rPr>
              <a:t>5</a:t>
            </a:r>
            <a:r>
              <a:rPr lang="en-US" sz="2800" dirty="0" smtClean="0">
                <a:solidFill>
                  <a:schemeClr val="tx1"/>
                </a:solidFill>
              </a:rPr>
              <a:t>:00 - 7:00 p.m.</a:t>
            </a:r>
            <a:endParaRPr lang="en-US" sz="2800" dirty="0">
              <a:solidFill>
                <a:schemeClr val="tx1"/>
              </a:solidFill>
            </a:endParaRPr>
          </a:p>
        </p:txBody>
      </p:sp>
      <p:pic>
        <p:nvPicPr>
          <p:cNvPr id="11"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62211" y="339437"/>
            <a:ext cx="609600" cy="609600"/>
          </a:xfrm>
          <a:prstGeom prst="rect">
            <a:avLst/>
          </a:prstGeom>
        </p:spPr>
      </p:pic>
    </p:spTree>
    <p:extLst>
      <p:ext uri="{BB962C8B-B14F-4D97-AF65-F5344CB8AC3E}">
        <p14:creationId xmlns:p14="http://schemas.microsoft.com/office/powerpoint/2010/main" val="1672791093"/>
      </p:ext>
    </p:extLst>
  </p:cSld>
  <p:clrMapOvr>
    <a:masterClrMapping/>
  </p:clrMapOvr>
  <mc:AlternateContent xmlns:mc="http://schemas.openxmlformats.org/markup-compatibility/2006" xmlns:p14="http://schemas.microsoft.com/office/powerpoint/2010/main">
    <mc:Choice Requires="p14">
      <p:transition spd="slow" p14:dur="2000" advClick="0" advTm="18759"/>
    </mc:Choice>
    <mc:Fallback xmlns="">
      <p:transition spd="slow" advClick="0" advTm="18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55" objId="11"/>
        <p14:stopEvt time="17756" objId="11"/>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p:cNvSpPr txBox="1">
            <a:spLocks/>
          </p:cNvSpPr>
          <p:nvPr/>
        </p:nvSpPr>
        <p:spPr>
          <a:xfrm>
            <a:off x="8477956" y="372532"/>
            <a:ext cx="3347068" cy="68862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Newman St.</a:t>
            </a:r>
          </a:p>
        </p:txBody>
      </p:sp>
      <p:sp>
        <p:nvSpPr>
          <p:cNvPr id="14" name="Content Placeholder 2"/>
          <p:cNvSpPr txBox="1">
            <a:spLocks/>
          </p:cNvSpPr>
          <p:nvPr/>
        </p:nvSpPr>
        <p:spPr>
          <a:xfrm>
            <a:off x="8477956" y="1061156"/>
            <a:ext cx="3218266" cy="52775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r>
              <a:rPr lang="en-US" dirty="0" smtClean="0"/>
              <a:t>Roadway crosses 2 tracks.</a:t>
            </a:r>
          </a:p>
          <a:p>
            <a:pPr lvl="0"/>
            <a:endParaRPr lang="en-US" dirty="0"/>
          </a:p>
          <a:p>
            <a:pPr lvl="0"/>
            <a:r>
              <a:rPr lang="en-US" dirty="0" smtClean="0"/>
              <a:t>Crossing will remain open</a:t>
            </a:r>
            <a:endParaRPr lang="en-US" dirty="0"/>
          </a:p>
          <a:p>
            <a:endParaRPr lang="en-US" dirty="0"/>
          </a:p>
          <a:p>
            <a:pPr marL="0" indent="0">
              <a:buFont typeface="Wingdings 3" charset="2"/>
              <a:buNone/>
            </a:pPr>
            <a:endParaRPr lang="en-US"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0295" t="16842" r="19002" b="17959"/>
          <a:stretch/>
        </p:blipFill>
        <p:spPr>
          <a:xfrm>
            <a:off x="436418" y="245050"/>
            <a:ext cx="7525525" cy="6062231"/>
          </a:xfrm>
          <a:prstGeom prst="rect">
            <a:avLst/>
          </a:prstGeom>
          <a:effectLst>
            <a:outerShdw blurRad="50800" dist="38100" dir="2700000" algn="tl" rotWithShape="0">
              <a:prstClr val="black">
                <a:alpha val="40000"/>
              </a:prstClr>
            </a:outerShdw>
          </a:effectLst>
        </p:spPr>
      </p:pic>
      <p:pic>
        <p:nvPicPr>
          <p:cNvPr id="3"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5424" y="245050"/>
            <a:ext cx="609600" cy="609600"/>
          </a:xfrm>
          <a:prstGeom prst="rect">
            <a:avLst/>
          </a:prstGeom>
        </p:spPr>
      </p:pic>
    </p:spTree>
    <p:extLst>
      <p:ext uri="{BB962C8B-B14F-4D97-AF65-F5344CB8AC3E}">
        <p14:creationId xmlns:p14="http://schemas.microsoft.com/office/powerpoint/2010/main" val="1561978541"/>
      </p:ext>
    </p:extLst>
  </p:cSld>
  <p:clrMapOvr>
    <a:masterClrMapping/>
  </p:clrMapOvr>
  <mc:AlternateContent xmlns:mc="http://schemas.openxmlformats.org/markup-compatibility/2006" xmlns:p14="http://schemas.microsoft.com/office/powerpoint/2010/main">
    <mc:Choice Requires="p14">
      <p:transition spd="slow" p14:dur="2000" advClick="0" advTm="20083"/>
    </mc:Choice>
    <mc:Fallback xmlns="">
      <p:transition spd="slow" advClick="0" advTm="2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8277"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Alignments</a:t>
            </a:r>
            <a:endParaRPr lang="en-US" dirty="0"/>
          </a:p>
        </p:txBody>
      </p:sp>
      <p:sp>
        <p:nvSpPr>
          <p:cNvPr id="3" name="Content Placeholder 2"/>
          <p:cNvSpPr>
            <a:spLocks noGrp="1"/>
          </p:cNvSpPr>
          <p:nvPr>
            <p:ph idx="1"/>
          </p:nvPr>
        </p:nvSpPr>
        <p:spPr>
          <a:xfrm>
            <a:off x="677334" y="2160589"/>
            <a:ext cx="8596668" cy="2193201"/>
          </a:xfrm>
        </p:spPr>
        <p:txBody>
          <a:bodyPr>
            <a:noAutofit/>
          </a:bodyPr>
          <a:lstStyle/>
          <a:p>
            <a:pPr marL="0" indent="0">
              <a:buNone/>
            </a:pPr>
            <a:r>
              <a:rPr lang="en-US" sz="2400" dirty="0" smtClean="0"/>
              <a:t>The following are conceptual alignments for the connector roads developed in cooperation with the Town. They attempt to minimize impact to adjacent property owners and the natural environment. These alignments may be changed based on feedback from this meeting as well as information obtained during the plan development process. </a:t>
            </a:r>
          </a:p>
        </p:txBody>
      </p:sp>
      <p:pic>
        <p:nvPicPr>
          <p:cNvPr id="4"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9127" y="304800"/>
            <a:ext cx="609600" cy="609600"/>
          </a:xfrm>
          <a:prstGeom prst="rect">
            <a:avLst/>
          </a:prstGeom>
        </p:spPr>
      </p:pic>
    </p:spTree>
    <p:extLst>
      <p:ext uri="{BB962C8B-B14F-4D97-AF65-F5344CB8AC3E}">
        <p14:creationId xmlns:p14="http://schemas.microsoft.com/office/powerpoint/2010/main" val="2738495410"/>
      </p:ext>
    </p:extLst>
  </p:cSld>
  <p:clrMapOvr>
    <a:masterClrMapping/>
  </p:clrMapOvr>
  <mc:AlternateContent xmlns:mc="http://schemas.openxmlformats.org/markup-compatibility/2006" xmlns:p14="http://schemas.microsoft.com/office/powerpoint/2010/main">
    <mc:Choice Requires="p14">
      <p:transition spd="slow" p14:dur="2000" advClick="0" advTm="27254"/>
    </mc:Choice>
    <mc:Fallback xmlns="">
      <p:transition spd="slow" advClick="0" advTm="2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25447"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79" y="188257"/>
            <a:ext cx="11680645" cy="6669743"/>
          </a:xfrm>
          <a:prstGeom prst="rect">
            <a:avLst/>
          </a:prstGeom>
          <a:effectLst>
            <a:outerShdw blurRad="50800" dist="38100" dir="2700000" algn="tl" rotWithShape="0">
              <a:prstClr val="black">
                <a:alpha val="40000"/>
              </a:prstClr>
            </a:outerShdw>
          </a:effectLst>
        </p:spPr>
      </p:pic>
      <p:sp>
        <p:nvSpPr>
          <p:cNvPr id="3" name="Rectangle 2"/>
          <p:cNvSpPr/>
          <p:nvPr/>
        </p:nvSpPr>
        <p:spPr>
          <a:xfrm>
            <a:off x="1143000" y="5486400"/>
            <a:ext cx="8364682" cy="945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8477956" y="372532"/>
            <a:ext cx="3347068" cy="68862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p>
        </p:txBody>
      </p:sp>
      <p:sp>
        <p:nvSpPr>
          <p:cNvPr id="14" name="Content Placeholder 2"/>
          <p:cNvSpPr txBox="1">
            <a:spLocks/>
          </p:cNvSpPr>
          <p:nvPr/>
        </p:nvSpPr>
        <p:spPr>
          <a:xfrm>
            <a:off x="1257299" y="5737065"/>
            <a:ext cx="8219209" cy="78842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buNone/>
            </a:pPr>
            <a:r>
              <a:rPr lang="en-US" dirty="0" smtClean="0"/>
              <a:t>Connector roads proposed between Rosebud St. and Lockley St. and between Havens St. and Newman St. Some right of way will be required. Preliminary alignments of proposed connector roads developed based on discussion with Town.</a:t>
            </a:r>
            <a:endParaRPr lang="en-US" dirty="0"/>
          </a:p>
          <a:p>
            <a:endParaRPr lang="en-US" dirty="0"/>
          </a:p>
          <a:p>
            <a:pPr lvl="0"/>
            <a:endParaRPr lang="en-US" dirty="0" smtClean="0"/>
          </a:p>
          <a:p>
            <a:pPr marL="0" lvl="0" indent="0">
              <a:buNone/>
            </a:pPr>
            <a:endParaRPr lang="en-US" dirty="0"/>
          </a:p>
          <a:p>
            <a:endParaRPr lang="en-US" dirty="0"/>
          </a:p>
          <a:p>
            <a:pPr marL="0" indent="0">
              <a:buFont typeface="Wingdings 3" charset="2"/>
              <a:buNone/>
            </a:pPr>
            <a:endParaRPr lang="en-US" dirty="0"/>
          </a:p>
        </p:txBody>
      </p:sp>
      <p:sp>
        <p:nvSpPr>
          <p:cNvPr id="6" name="Title 1"/>
          <p:cNvSpPr txBox="1">
            <a:spLocks/>
          </p:cNvSpPr>
          <p:nvPr/>
        </p:nvSpPr>
        <p:spPr>
          <a:xfrm>
            <a:off x="3803074" y="5526423"/>
            <a:ext cx="3273136" cy="354832"/>
          </a:xfrm>
          <a:prstGeom prst="rect">
            <a:avLst/>
          </a:prstGeom>
        </p:spPr>
        <p:txBody>
          <a:bodyPr vert="horz" lIns="91440" tIns="45720" rIns="91440" bIns="45720" rtlCol="0" anchor="t">
            <a:normAutofit fontScale="4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Proposed Connecting Roads</a:t>
            </a:r>
          </a:p>
        </p:txBody>
      </p:sp>
      <p:sp>
        <p:nvSpPr>
          <p:cNvPr id="8" name="Rounded Rectangle 7"/>
          <p:cNvSpPr/>
          <p:nvPr/>
        </p:nvSpPr>
        <p:spPr>
          <a:xfrm>
            <a:off x="5211914" y="4163422"/>
            <a:ext cx="2320293" cy="564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34755" y="4187536"/>
            <a:ext cx="2430017" cy="523220"/>
          </a:xfrm>
          <a:prstGeom prst="rect">
            <a:avLst/>
          </a:prstGeom>
          <a:noFill/>
        </p:spPr>
        <p:txBody>
          <a:bodyPr wrap="square" rtlCol="0">
            <a:spAutoFit/>
          </a:bodyPr>
          <a:lstStyle/>
          <a:p>
            <a:r>
              <a:rPr lang="en-US" sz="1400" dirty="0" smtClean="0"/>
              <a:t>Connecting roads proposed for construction</a:t>
            </a:r>
            <a:endParaRPr lang="en-US" sz="1400" dirty="0"/>
          </a:p>
        </p:txBody>
      </p:sp>
      <p:cxnSp>
        <p:nvCxnSpPr>
          <p:cNvPr id="5" name="Straight Arrow Connector 4"/>
          <p:cNvCxnSpPr/>
          <p:nvPr/>
        </p:nvCxnSpPr>
        <p:spPr>
          <a:xfrm flipH="1" flipV="1">
            <a:off x="3329535" y="2419004"/>
            <a:ext cx="1907483" cy="201791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502237" y="3981796"/>
            <a:ext cx="295101" cy="2057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1200" y="372532"/>
            <a:ext cx="609600" cy="609600"/>
          </a:xfrm>
          <a:prstGeom prst="rect">
            <a:avLst/>
          </a:prstGeom>
        </p:spPr>
      </p:pic>
    </p:spTree>
    <p:extLst>
      <p:ext uri="{BB962C8B-B14F-4D97-AF65-F5344CB8AC3E}">
        <p14:creationId xmlns:p14="http://schemas.microsoft.com/office/powerpoint/2010/main" val="2617884361"/>
      </p:ext>
    </p:extLst>
  </p:cSld>
  <p:clrMapOvr>
    <a:masterClrMapping/>
  </p:clrMapOvr>
  <mc:AlternateContent xmlns:mc="http://schemas.openxmlformats.org/markup-compatibility/2006" xmlns:p14="http://schemas.microsoft.com/office/powerpoint/2010/main">
    <mc:Choice Requires="p14">
      <p:transition spd="slow" p14:dur="2000" advClick="0" advTm="51194"/>
    </mc:Choice>
    <mc:Fallback xmlns="">
      <p:transition spd="slow" advClick="0" advTm="5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9407"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304800"/>
            <a:ext cx="8229600" cy="70788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prstClr val="white"/>
                </a:solidFill>
              </a:rPr>
              <a:t>STEPS IN THE ACQUISITION PROCESS</a:t>
            </a:r>
          </a:p>
        </p:txBody>
      </p:sp>
      <p:sp>
        <p:nvSpPr>
          <p:cNvPr id="6" name="Title 1"/>
          <p:cNvSpPr txBox="1">
            <a:spLocks/>
          </p:cNvSpPr>
          <p:nvPr/>
        </p:nvSpPr>
        <p:spPr>
          <a:xfrm>
            <a:off x="756355" y="331857"/>
            <a:ext cx="8229600" cy="70788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1"/>
                </a:solidFill>
              </a:rPr>
              <a:t>STEPS IN THE ACQUISITION PROCESS</a:t>
            </a:r>
          </a:p>
        </p:txBody>
      </p:sp>
      <p:sp>
        <p:nvSpPr>
          <p:cNvPr id="7" name="Text Placeholder 2"/>
          <p:cNvSpPr txBox="1">
            <a:spLocks/>
          </p:cNvSpPr>
          <p:nvPr/>
        </p:nvSpPr>
        <p:spPr>
          <a:xfrm>
            <a:off x="756355" y="1219200"/>
            <a:ext cx="8636001" cy="5638800"/>
          </a:xfrm>
          <a:prstGeom prst="rect">
            <a:avLst/>
          </a:prstGeom>
        </p:spPr>
        <p:txBody>
          <a:bodyPr/>
          <a:lstStyle>
            <a:lvl1pPr marL="342900" indent="-342900" algn="l" defTabSz="914400" rtl="0" eaLnBrk="1" latinLnBrk="0" hangingPunct="1">
              <a:spcBef>
                <a:spcPct val="20000"/>
              </a:spcBef>
              <a:buFont typeface="Arial" pitchFamily="34" charset="0"/>
              <a:buNone/>
              <a:defRPr sz="3200" kern="1200">
                <a:solidFill>
                  <a:srgbClr val="8B8376"/>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8B8376"/>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8B8376"/>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dirty="0">
                <a:solidFill>
                  <a:schemeClr val="tx2"/>
                </a:solidFill>
                <a:latin typeface="+mn-lt"/>
              </a:rPr>
              <a:t>DOTD’s objective is to pay </a:t>
            </a:r>
            <a:r>
              <a:rPr lang="en-US" dirty="0">
                <a:solidFill>
                  <a:srgbClr val="FF9900"/>
                </a:solidFill>
                <a:latin typeface="+mn-lt"/>
              </a:rPr>
              <a:t>Just Compensation </a:t>
            </a:r>
            <a:r>
              <a:rPr lang="en-US" dirty="0">
                <a:solidFill>
                  <a:schemeClr val="tx2"/>
                </a:solidFill>
                <a:latin typeface="+mn-lt"/>
              </a:rPr>
              <a:t>for all properties required for the project.</a:t>
            </a:r>
          </a:p>
          <a:p>
            <a:pPr marL="457200" indent="-457200">
              <a:buFont typeface="Arial" pitchFamily="34" charset="0"/>
              <a:buChar char="•"/>
            </a:pPr>
            <a:r>
              <a:rPr lang="en-US" sz="2800" dirty="0">
                <a:solidFill>
                  <a:schemeClr val="tx2"/>
                </a:solidFill>
                <a:latin typeface="+mn-lt"/>
              </a:rPr>
              <a:t>Owners may be contacted by an appraiser(s) to evaluate their property.</a:t>
            </a:r>
          </a:p>
          <a:p>
            <a:pPr marL="457200" indent="-457200">
              <a:buFont typeface="Arial" pitchFamily="34" charset="0"/>
              <a:buChar char="•"/>
            </a:pPr>
            <a:r>
              <a:rPr lang="en-US" sz="2800" dirty="0">
                <a:solidFill>
                  <a:schemeClr val="tx2"/>
                </a:solidFill>
                <a:latin typeface="+mn-lt"/>
              </a:rPr>
              <a:t>All evaluations will be approved by DOTD.</a:t>
            </a:r>
          </a:p>
          <a:p>
            <a:pPr marL="457200" indent="-457200">
              <a:buFont typeface="Arial" pitchFamily="34" charset="0"/>
              <a:buChar char="•"/>
            </a:pPr>
            <a:r>
              <a:rPr lang="en-US" sz="2800" dirty="0">
                <a:solidFill>
                  <a:schemeClr val="tx2"/>
                </a:solidFill>
                <a:latin typeface="+mn-lt"/>
              </a:rPr>
              <a:t>After approval a Real Estate agent will contact each property owner with a letter detailing DOTD’s offer for the purchase of the property.</a:t>
            </a:r>
          </a:p>
          <a:p>
            <a:pPr marL="457200" indent="-457200">
              <a:buFont typeface="Arial" pitchFamily="34" charset="0"/>
              <a:buChar char="•"/>
            </a:pPr>
            <a:r>
              <a:rPr lang="en-US" sz="2800" dirty="0">
                <a:solidFill>
                  <a:schemeClr val="tx2"/>
                </a:solidFill>
                <a:latin typeface="+mn-lt"/>
              </a:rPr>
              <a:t>Owners will be given a set timeframe to accept or counter DOTD’s offer</a:t>
            </a:r>
          </a:p>
          <a:p>
            <a:pPr marL="0" indent="0"/>
            <a:endParaRPr lang="en-US" sz="2800" dirty="0">
              <a:solidFill>
                <a:prstClr val="white"/>
              </a:solidFill>
            </a:endParaRPr>
          </a:p>
          <a:p>
            <a:pPr marL="0" indent="0"/>
            <a:endParaRPr lang="en-US" dirty="0">
              <a:solidFill>
                <a:prstClr val="white"/>
              </a:solidFill>
            </a:endParaRPr>
          </a:p>
        </p:txBody>
      </p:sp>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5913" y="304800"/>
            <a:ext cx="609600" cy="609600"/>
          </a:xfrm>
          <a:prstGeom prst="rect">
            <a:avLst/>
          </a:prstGeom>
        </p:spPr>
      </p:pic>
    </p:spTree>
    <p:extLst>
      <p:ext uri="{BB962C8B-B14F-4D97-AF65-F5344CB8AC3E}">
        <p14:creationId xmlns:p14="http://schemas.microsoft.com/office/powerpoint/2010/main" val="2362498242"/>
      </p:ext>
    </p:extLst>
  </p:cSld>
  <p:clrMapOvr>
    <a:masterClrMapping/>
  </p:clrMapOvr>
  <mc:AlternateContent xmlns:mc="http://schemas.openxmlformats.org/markup-compatibility/2006" xmlns:p14="http://schemas.microsoft.com/office/powerpoint/2010/main">
    <mc:Choice Requires="p14">
      <p:transition spd="slow" p14:dur="2000" advClick="0" advTm="43874"/>
    </mc:Choice>
    <mc:Fallback xmlns="">
      <p:transition spd="slow" advClick="0" advTm="4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2706"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6044" y="377012"/>
            <a:ext cx="8906934" cy="70788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accent1"/>
                </a:solidFill>
              </a:rPr>
              <a:t>RIGHT OF WAY ACQUISITION </a:t>
            </a:r>
            <a:r>
              <a:rPr lang="en-US" sz="3600" dirty="0" smtClean="0">
                <a:solidFill>
                  <a:schemeClr val="accent1"/>
                </a:solidFill>
              </a:rPr>
              <a:t>INFORMATION</a:t>
            </a:r>
            <a:endParaRPr lang="en-US" sz="3600" dirty="0">
              <a:solidFill>
                <a:schemeClr val="accent1"/>
              </a:solidFill>
            </a:endParaRPr>
          </a:p>
        </p:txBody>
      </p:sp>
      <p:sp>
        <p:nvSpPr>
          <p:cNvPr id="3" name="Text Placeholder 2"/>
          <p:cNvSpPr txBox="1">
            <a:spLocks/>
          </p:cNvSpPr>
          <p:nvPr/>
        </p:nvSpPr>
        <p:spPr>
          <a:xfrm>
            <a:off x="756355" y="1084898"/>
            <a:ext cx="8305800" cy="5638800"/>
          </a:xfrm>
          <a:prstGeom prst="rect">
            <a:avLst/>
          </a:prstGeom>
        </p:spPr>
        <p:txBody>
          <a:bodyPr/>
          <a:lstStyle>
            <a:lvl1pPr marL="342900" indent="-342900" algn="l" defTabSz="914400" rtl="0" eaLnBrk="1" latinLnBrk="0" hangingPunct="1">
              <a:spcBef>
                <a:spcPct val="20000"/>
              </a:spcBef>
              <a:buFont typeface="Arial" pitchFamily="34" charset="0"/>
              <a:buNone/>
              <a:defRPr sz="3200" kern="1200">
                <a:solidFill>
                  <a:srgbClr val="8B8376"/>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8B8376"/>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8B8376"/>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2800" dirty="0">
                <a:solidFill>
                  <a:schemeClr val="tx2"/>
                </a:solidFill>
                <a:latin typeface="+mn-lt"/>
              </a:rPr>
              <a:t>A Real Estate representative is here at the meeting to explain DOTD’s right of way acquisition and relocation procedures.</a:t>
            </a:r>
          </a:p>
          <a:p>
            <a:pPr marL="0" indent="0"/>
            <a:endParaRPr lang="en-US" sz="2000" dirty="0">
              <a:solidFill>
                <a:schemeClr val="tx2"/>
              </a:solidFill>
              <a:latin typeface="+mn-lt"/>
            </a:endParaRPr>
          </a:p>
          <a:p>
            <a:pPr marL="0" indent="0">
              <a:spcBef>
                <a:spcPts val="0"/>
              </a:spcBef>
            </a:pPr>
            <a:r>
              <a:rPr lang="en-US" sz="2800" dirty="0">
                <a:solidFill>
                  <a:schemeClr val="tx2"/>
                </a:solidFill>
                <a:latin typeface="+mn-lt"/>
              </a:rPr>
              <a:t>The DOTD Brochure explaining the </a:t>
            </a:r>
            <a:r>
              <a:rPr lang="en-US" sz="2800" dirty="0">
                <a:solidFill>
                  <a:srgbClr val="FF9900"/>
                </a:solidFill>
                <a:latin typeface="+mn-lt"/>
              </a:rPr>
              <a:t>Acquisition of Right of Way </a:t>
            </a:r>
            <a:r>
              <a:rPr lang="en-US" sz="2800" dirty="0" smtClean="0">
                <a:solidFill>
                  <a:schemeClr val="tx2"/>
                </a:solidFill>
                <a:latin typeface="+mn-lt"/>
              </a:rPr>
              <a:t>is </a:t>
            </a:r>
            <a:r>
              <a:rPr lang="en-US" sz="2800" dirty="0">
                <a:solidFill>
                  <a:schemeClr val="tx2"/>
                </a:solidFill>
                <a:latin typeface="+mn-lt"/>
              </a:rPr>
              <a:t>available at </a:t>
            </a:r>
            <a:r>
              <a:rPr lang="en-US" sz="2800" dirty="0">
                <a:solidFill>
                  <a:schemeClr val="tx1"/>
                </a:solidFill>
                <a:latin typeface="+mn-lt"/>
              </a:rPr>
              <a:t>Station 4</a:t>
            </a:r>
            <a:r>
              <a:rPr lang="en-US" sz="2800" dirty="0" smtClean="0">
                <a:solidFill>
                  <a:schemeClr val="tx1"/>
                </a:solidFill>
                <a:latin typeface="+mn-lt"/>
              </a:rPr>
              <a:t>. </a:t>
            </a:r>
            <a:endParaRPr lang="en-US" sz="2800" dirty="0">
              <a:solidFill>
                <a:schemeClr val="tx1"/>
              </a:solidFill>
              <a:latin typeface="+mn-lt"/>
            </a:endParaRPr>
          </a:p>
          <a:p>
            <a:pPr marL="0" indent="0">
              <a:spcBef>
                <a:spcPts val="0"/>
              </a:spcBef>
            </a:pPr>
            <a:endParaRPr lang="en-US" sz="2000" dirty="0">
              <a:solidFill>
                <a:schemeClr val="tx2"/>
              </a:solidFill>
              <a:latin typeface="+mn-lt"/>
            </a:endParaRPr>
          </a:p>
          <a:p>
            <a:pPr marL="0" indent="0">
              <a:spcBef>
                <a:spcPts val="0"/>
              </a:spcBef>
            </a:pPr>
            <a:r>
              <a:rPr lang="en-US" sz="2800" dirty="0">
                <a:solidFill>
                  <a:schemeClr val="tx2"/>
                </a:solidFill>
                <a:latin typeface="+mn-lt"/>
              </a:rPr>
              <a:t>If you have property affected by this project, we suggest you read the brochure carefully.  If you have any questions regarding your individual situation, consult with the agent when he or she meets with you or contact the Region Real Estate Office.</a:t>
            </a:r>
            <a:endParaRPr lang="en-US" dirty="0">
              <a:solidFill>
                <a:schemeClr val="tx2"/>
              </a:solidFill>
              <a:latin typeface="+mn-lt"/>
            </a:endParaRPr>
          </a:p>
          <a:p>
            <a:pPr marL="0" indent="0"/>
            <a:endParaRPr lang="en-US" sz="2400" dirty="0">
              <a:solidFill>
                <a:schemeClr val="tx2"/>
              </a:solidFill>
              <a:latin typeface="+mn-lt"/>
            </a:endParaRPr>
          </a:p>
          <a:p>
            <a:pPr marL="0" indent="0"/>
            <a:endParaRPr lang="en-US" sz="2800" dirty="0">
              <a:solidFill>
                <a:schemeClr val="tx2"/>
              </a:solidFill>
              <a:latin typeface="+mn-lt"/>
            </a:endParaRPr>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9287" y="281247"/>
            <a:ext cx="609600" cy="609600"/>
          </a:xfrm>
          <a:prstGeom prst="rect">
            <a:avLst/>
          </a:prstGeom>
        </p:spPr>
      </p:pic>
    </p:spTree>
    <p:extLst>
      <p:ext uri="{BB962C8B-B14F-4D97-AF65-F5344CB8AC3E}">
        <p14:creationId xmlns:p14="http://schemas.microsoft.com/office/powerpoint/2010/main" val="1303334605"/>
      </p:ext>
    </p:extLst>
  </p:cSld>
  <p:clrMapOvr>
    <a:masterClrMapping/>
  </p:clrMapOvr>
  <mc:AlternateContent xmlns:mc="http://schemas.openxmlformats.org/markup-compatibility/2006" xmlns:p14="http://schemas.microsoft.com/office/powerpoint/2010/main">
    <mc:Choice Requires="p14">
      <p:transition spd="slow" p14:dur="2000" advClick="0" advTm="37571"/>
    </mc:Choice>
    <mc:Fallback xmlns="">
      <p:transition spd="slow" advClick="0" advTm="3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35714"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Why Comment?</a:t>
            </a:r>
            <a:endParaRPr lang="en-US" dirty="0"/>
          </a:p>
        </p:txBody>
      </p:sp>
      <p:sp>
        <p:nvSpPr>
          <p:cNvPr id="9" name="Text Placeholder 8"/>
          <p:cNvSpPr>
            <a:spLocks noGrp="1"/>
          </p:cNvSpPr>
          <p:nvPr>
            <p:ph sz="half" idx="1"/>
          </p:nvPr>
        </p:nvSpPr>
        <p:spPr>
          <a:xfrm>
            <a:off x="677334" y="1799345"/>
            <a:ext cx="4184035" cy="3880772"/>
          </a:xfrm>
        </p:spPr>
        <p:txBody>
          <a:bodyPr>
            <a:normAutofit lnSpcReduction="10000"/>
          </a:bodyPr>
          <a:lstStyle/>
          <a:p>
            <a:r>
              <a:rPr lang="en-US" sz="2400" dirty="0"/>
              <a:t>Community </a:t>
            </a:r>
            <a:r>
              <a:rPr lang="en-US" sz="2400" dirty="0" smtClean="0"/>
              <a:t>concerns </a:t>
            </a:r>
            <a:r>
              <a:rPr lang="en-US" sz="2400" dirty="0"/>
              <a:t>and preferences are factors that are considered</a:t>
            </a:r>
          </a:p>
          <a:p>
            <a:r>
              <a:rPr lang="en-US" sz="2400" dirty="0"/>
              <a:t>All comments must be considered in </a:t>
            </a:r>
            <a:r>
              <a:rPr lang="en-US" sz="2400" dirty="0" smtClean="0"/>
              <a:t>this environmental process</a:t>
            </a:r>
            <a:endParaRPr lang="en-US" sz="2400" dirty="0"/>
          </a:p>
          <a:p>
            <a:r>
              <a:rPr lang="en-US" sz="2400" dirty="0"/>
              <a:t>We need to know if there are any </a:t>
            </a:r>
            <a:r>
              <a:rPr lang="en-US" sz="2400" dirty="0" smtClean="0"/>
              <a:t>resolvable </a:t>
            </a:r>
            <a:r>
              <a:rPr lang="en-US" sz="2400" dirty="0"/>
              <a:t>issues or opportunities with the project.</a:t>
            </a:r>
          </a:p>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636" y="609600"/>
            <a:ext cx="4098262" cy="5300788"/>
          </a:xfrm>
          <a:prstGeom prst="rect">
            <a:avLst/>
          </a:prstGeom>
          <a:ln>
            <a:solidFill>
              <a:schemeClr val="tx1"/>
            </a:solidFill>
          </a:ln>
          <a:effectLst>
            <a:outerShdw blurRad="50800" dist="38100" dir="2700000" algn="tl" rotWithShape="0">
              <a:prstClr val="black">
                <a:alpha val="40000"/>
              </a:prstClr>
            </a:outerShdw>
          </a:effectLst>
        </p:spPr>
      </p:pic>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304800"/>
            <a:ext cx="609600" cy="609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636" y="609600"/>
            <a:ext cx="4101116" cy="5314220"/>
          </a:xfrm>
          <a:prstGeom prst="rect">
            <a:avLst/>
          </a:prstGeom>
        </p:spPr>
      </p:pic>
    </p:spTree>
    <p:extLst>
      <p:ext uri="{BB962C8B-B14F-4D97-AF65-F5344CB8AC3E}">
        <p14:creationId xmlns:p14="http://schemas.microsoft.com/office/powerpoint/2010/main" val="843804454"/>
      </p:ext>
    </p:extLst>
  </p:cSld>
  <p:clrMapOvr>
    <a:masterClrMapping/>
  </p:clrMapOvr>
  <mc:AlternateContent xmlns:mc="http://schemas.openxmlformats.org/markup-compatibility/2006" xmlns:p14="http://schemas.microsoft.com/office/powerpoint/2010/main">
    <mc:Choice Requires="p14">
      <p:transition spd="slow" p14:dur="2000" advClick="0" advTm="40528"/>
    </mc:Choice>
    <mc:Fallback xmlns="">
      <p:transition spd="slow" advClick="0"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8454"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768" y="774441"/>
            <a:ext cx="7766936" cy="3079102"/>
          </a:xfrm>
        </p:spPr>
        <p:txBody>
          <a:bodyPr/>
          <a:lstStyle/>
          <a:p>
            <a:pPr algn="ctr"/>
            <a:r>
              <a:rPr lang="en-US" sz="3600" dirty="0" smtClean="0"/>
              <a:t>This is the end of the presentation.</a:t>
            </a:r>
            <a:br>
              <a:rPr lang="en-US" sz="3600" dirty="0" smtClean="0"/>
            </a:br>
            <a:r>
              <a:rPr lang="en-US" sz="3600" dirty="0" smtClean="0"/>
              <a:t/>
            </a:r>
            <a:br>
              <a:rPr lang="en-US" sz="3600" dirty="0" smtClean="0"/>
            </a:br>
            <a:r>
              <a:rPr lang="en-US" sz="3600" dirty="0" smtClean="0"/>
              <a:t>Thank you for your time. Please visit the remaining stations to view the exhibits and provide comments.</a:t>
            </a:r>
            <a:endParaRPr lang="en-US" sz="36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92" y="4954556"/>
            <a:ext cx="2883159" cy="1628984"/>
          </a:xfrm>
          <a:prstGeom prst="rect">
            <a:avLst/>
          </a:prstGeom>
        </p:spPr>
      </p:pic>
      <p:pic>
        <p:nvPicPr>
          <p:cNvPr id="3"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256309"/>
            <a:ext cx="609600" cy="609600"/>
          </a:xfrm>
          <a:prstGeom prst="rect">
            <a:avLst/>
          </a:prstGeom>
        </p:spPr>
      </p:pic>
    </p:spTree>
    <p:extLst>
      <p:ext uri="{BB962C8B-B14F-4D97-AF65-F5344CB8AC3E}">
        <p14:creationId xmlns:p14="http://schemas.microsoft.com/office/powerpoint/2010/main" val="2250687822"/>
      </p:ext>
    </p:extLst>
  </p:cSld>
  <p:clrMapOvr>
    <a:masterClrMapping/>
  </p:clrMapOvr>
  <mc:AlternateContent xmlns:mc="http://schemas.openxmlformats.org/markup-compatibility/2006" xmlns:p14="http://schemas.microsoft.com/office/powerpoint/2010/main">
    <mc:Choice Requires="p14">
      <p:transition spd="slow" p14:dur="2000" advClick="0" advTm="16091"/>
    </mc:Choice>
    <mc:Fallback xmlns="">
      <p:transition spd="slow" advClick="0" advTm="16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2990"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1753" y="1247537"/>
            <a:ext cx="7766936" cy="2860385"/>
          </a:xfrm>
        </p:spPr>
        <p:txBody>
          <a:bodyPr/>
          <a:lstStyle/>
          <a:p>
            <a:pPr algn="ctr"/>
            <a:r>
              <a:rPr lang="en-US" sz="3600" dirty="0"/>
              <a:t>Welcome</a:t>
            </a:r>
            <a:br>
              <a:rPr lang="en-US" sz="3600" dirty="0"/>
            </a:br>
            <a:r>
              <a:rPr lang="en-US" sz="3600" dirty="0"/>
              <a:t/>
            </a:r>
            <a:br>
              <a:rPr lang="en-US" sz="3600" dirty="0"/>
            </a:br>
            <a:r>
              <a:rPr lang="en-US" sz="3600" dirty="0"/>
              <a:t>The presentation will be repeated throughout tonight’s meeting and will begin shortly.</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92" y="4954556"/>
            <a:ext cx="2883159" cy="1628984"/>
          </a:xfrm>
          <a:prstGeom prst="rect">
            <a:avLst/>
          </a:prstGeom>
        </p:spPr>
      </p:pic>
      <p:pic>
        <p:nvPicPr>
          <p:cNvPr id="3"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2662" y="239684"/>
            <a:ext cx="609600" cy="609600"/>
          </a:xfrm>
          <a:prstGeom prst="rect">
            <a:avLst/>
          </a:prstGeom>
        </p:spPr>
      </p:pic>
    </p:spTree>
    <p:extLst>
      <p:ext uri="{BB962C8B-B14F-4D97-AF65-F5344CB8AC3E}">
        <p14:creationId xmlns:p14="http://schemas.microsoft.com/office/powerpoint/2010/main" val="3179144011"/>
      </p:ext>
    </p:extLst>
  </p:cSld>
  <p:clrMapOvr>
    <a:masterClrMapping/>
  </p:clrMapOvr>
  <mc:AlternateContent xmlns:mc="http://schemas.openxmlformats.org/markup-compatibility/2006" xmlns:p14="http://schemas.microsoft.com/office/powerpoint/2010/main">
    <mc:Choice Requires="p14">
      <p:transition spd="slow" p14:dur="2000" advClick="0" advTm="137083"/>
    </mc:Choice>
    <mc:Fallback xmlns="">
      <p:transition spd="slow" advClick="0" advTm="137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0773"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 of Public Meeting</a:t>
            </a:r>
            <a:endParaRPr lang="en-US" dirty="0"/>
          </a:p>
        </p:txBody>
      </p:sp>
      <p:sp>
        <p:nvSpPr>
          <p:cNvPr id="3" name="Content Placeholder 2"/>
          <p:cNvSpPr>
            <a:spLocks noGrp="1"/>
          </p:cNvSpPr>
          <p:nvPr>
            <p:ph idx="1"/>
          </p:nvPr>
        </p:nvSpPr>
        <p:spPr/>
        <p:txBody>
          <a:bodyPr>
            <a:normAutofit/>
          </a:bodyPr>
          <a:lstStyle/>
          <a:p>
            <a:r>
              <a:rPr lang="en-US" sz="2400" dirty="0" smtClean="0"/>
              <a:t>Provide information about the proposed project</a:t>
            </a:r>
          </a:p>
          <a:p>
            <a:r>
              <a:rPr lang="en-US" sz="2400" dirty="0" smtClean="0"/>
              <a:t>Solicit comments about the project from the public and other interested parties</a:t>
            </a: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4021" y="514004"/>
            <a:ext cx="609600" cy="609600"/>
          </a:xfrm>
          <a:prstGeom prst="rect">
            <a:avLst/>
          </a:prstGeom>
        </p:spPr>
      </p:pic>
    </p:spTree>
    <p:extLst>
      <p:ext uri="{BB962C8B-B14F-4D97-AF65-F5344CB8AC3E}">
        <p14:creationId xmlns:p14="http://schemas.microsoft.com/office/powerpoint/2010/main" val="21857760"/>
      </p:ext>
    </p:extLst>
  </p:cSld>
  <p:clrMapOvr>
    <a:masterClrMapping/>
  </p:clrMapOvr>
  <mc:AlternateContent xmlns:mc="http://schemas.openxmlformats.org/markup-compatibility/2006" xmlns:p14="http://schemas.microsoft.com/office/powerpoint/2010/main">
    <mc:Choice Requires="p14">
      <p:transition spd="slow" p14:dur="2000" advClick="0" advTm="15272"/>
    </mc:Choice>
    <mc:Fallback xmlns="">
      <p:transition spd="slow" advClick="0" advTm="15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3791"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4800"/>
            <a:ext cx="8596668" cy="1320800"/>
          </a:xfrm>
        </p:spPr>
        <p:txBody>
          <a:bodyPr/>
          <a:lstStyle/>
          <a:p>
            <a:r>
              <a:rPr lang="en-US" dirty="0" smtClean="0"/>
              <a:t>Preliminary Project Description</a:t>
            </a:r>
            <a:endParaRPr lang="en-US" dirty="0"/>
          </a:p>
        </p:txBody>
      </p:sp>
      <p:sp>
        <p:nvSpPr>
          <p:cNvPr id="3" name="Content Placeholder 2"/>
          <p:cNvSpPr>
            <a:spLocks noGrp="1"/>
          </p:cNvSpPr>
          <p:nvPr>
            <p:ph idx="1"/>
          </p:nvPr>
        </p:nvSpPr>
        <p:spPr>
          <a:xfrm>
            <a:off x="394855" y="1132608"/>
            <a:ext cx="8585636" cy="5216237"/>
          </a:xfrm>
        </p:spPr>
        <p:txBody>
          <a:bodyPr>
            <a:noAutofit/>
          </a:bodyPr>
          <a:lstStyle/>
          <a:p>
            <a:r>
              <a:rPr lang="en-US" sz="2200" dirty="0" smtClean="0"/>
              <a:t>Permanently close three (3) railroad crossings along the BNSF/LDRR railroad.</a:t>
            </a:r>
          </a:p>
          <a:p>
            <a:pPr lvl="1"/>
            <a:r>
              <a:rPr lang="en-US" sz="2200" dirty="0" smtClean="0"/>
              <a:t>Lockley Street, Orphan’s Home Road, and Havens Street</a:t>
            </a:r>
          </a:p>
          <a:p>
            <a:r>
              <a:rPr lang="en-US" sz="2200" dirty="0"/>
              <a:t>Construction of connector roads.</a:t>
            </a:r>
          </a:p>
          <a:p>
            <a:pPr lvl="1"/>
            <a:r>
              <a:rPr lang="en-US" sz="2200" dirty="0"/>
              <a:t>Connect Rosebud St. with Lockley St.</a:t>
            </a:r>
          </a:p>
          <a:p>
            <a:pPr lvl="1"/>
            <a:r>
              <a:rPr lang="en-US" sz="2200" dirty="0"/>
              <a:t>Connect Havens St. with Newman St</a:t>
            </a:r>
            <a:r>
              <a:rPr lang="en-US" sz="2200" dirty="0" smtClean="0"/>
              <a:t>.</a:t>
            </a:r>
          </a:p>
          <a:p>
            <a:r>
              <a:rPr lang="en-US" sz="2400" u="sng" dirty="0"/>
              <a:t>Additional right of way may be </a:t>
            </a:r>
            <a:r>
              <a:rPr lang="en-US" sz="2400" u="sng" dirty="0" smtClean="0"/>
              <a:t>required; however, relocations are not anticipated. </a:t>
            </a:r>
            <a:r>
              <a:rPr lang="en-US" sz="2400" u="sng" dirty="0"/>
              <a:t>Slides outlining DOTD’s Acquisition of Right of Way process are included later in this power point presentation.</a:t>
            </a:r>
          </a:p>
          <a:p>
            <a:endParaRPr lang="en-US" sz="2400" dirty="0" smtClean="0"/>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6778" y="414251"/>
            <a:ext cx="609600" cy="609600"/>
          </a:xfrm>
          <a:prstGeom prst="rect">
            <a:avLst/>
          </a:prstGeom>
        </p:spPr>
      </p:pic>
    </p:spTree>
    <p:extLst>
      <p:ext uri="{BB962C8B-B14F-4D97-AF65-F5344CB8AC3E}">
        <p14:creationId xmlns:p14="http://schemas.microsoft.com/office/powerpoint/2010/main" val="2688007998"/>
      </p:ext>
    </p:extLst>
  </p:cSld>
  <p:clrMapOvr>
    <a:masterClrMapping/>
  </p:clrMapOvr>
  <mc:AlternateContent xmlns:mc="http://schemas.openxmlformats.org/markup-compatibility/2006" xmlns:p14="http://schemas.microsoft.com/office/powerpoint/2010/main">
    <mc:Choice Requires="p14">
      <p:transition spd="slow" p14:dur="2000" advClick="0" advTm="50831"/>
    </mc:Choice>
    <mc:Fallback xmlns="">
      <p:transition spd="slow" advClick="0" advTm="5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49899"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Purpose and Need</a:t>
            </a:r>
            <a:endParaRPr lang="en-US" dirty="0"/>
          </a:p>
        </p:txBody>
      </p:sp>
      <p:sp>
        <p:nvSpPr>
          <p:cNvPr id="3" name="Content Placeholder 2"/>
          <p:cNvSpPr>
            <a:spLocks noGrp="1"/>
          </p:cNvSpPr>
          <p:nvPr>
            <p:ph idx="1"/>
          </p:nvPr>
        </p:nvSpPr>
        <p:spPr>
          <a:xfrm>
            <a:off x="677334" y="2160590"/>
            <a:ext cx="8596668" cy="1361544"/>
          </a:xfrm>
        </p:spPr>
        <p:txBody>
          <a:bodyPr>
            <a:noAutofit/>
          </a:bodyPr>
          <a:lstStyle/>
          <a:p>
            <a:pPr marL="0" indent="0">
              <a:buNone/>
            </a:pPr>
            <a:r>
              <a:rPr lang="en-US" sz="2400" dirty="0"/>
              <a:t>The purpose of this project is to improve safety </a:t>
            </a:r>
            <a:r>
              <a:rPr lang="en-US" sz="2400" dirty="0" smtClean="0"/>
              <a:t>of the BNSF </a:t>
            </a:r>
            <a:r>
              <a:rPr lang="en-US" sz="2400" dirty="0"/>
              <a:t>railroad corridor </a:t>
            </a:r>
            <a:r>
              <a:rPr lang="en-US" sz="2400" dirty="0" smtClean="0"/>
              <a:t>by </a:t>
            </a:r>
            <a:r>
              <a:rPr lang="en-US" sz="2400" dirty="0"/>
              <a:t>eliminating </a:t>
            </a:r>
            <a:r>
              <a:rPr lang="en-US" sz="2400" dirty="0" smtClean="0"/>
              <a:t>three (3) crossings and directing drivers to crossings that have active warning devices and fewer tracks.</a:t>
            </a:r>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0029" y="304800"/>
            <a:ext cx="609600" cy="609600"/>
          </a:xfrm>
          <a:prstGeom prst="rect">
            <a:avLst/>
          </a:prstGeom>
        </p:spPr>
      </p:pic>
    </p:spTree>
    <p:extLst>
      <p:ext uri="{BB962C8B-B14F-4D97-AF65-F5344CB8AC3E}">
        <p14:creationId xmlns:p14="http://schemas.microsoft.com/office/powerpoint/2010/main" val="3825833332"/>
      </p:ext>
    </p:extLst>
  </p:cSld>
  <p:clrMapOvr>
    <a:masterClrMapping/>
  </p:clrMapOvr>
  <mc:AlternateContent xmlns:mc="http://schemas.openxmlformats.org/markup-compatibility/2006" xmlns:p14="http://schemas.microsoft.com/office/powerpoint/2010/main">
    <mc:Choice Requires="p14">
      <p:transition spd="slow" p14:dur="2000" advClick="0" advTm="17418"/>
    </mc:Choice>
    <mc:Fallback xmlns="">
      <p:transition spd="slow" advClick="0" advTm="17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4834"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0598725" cy="6857999"/>
          </a:xfrm>
          <a:prstGeom prst="rect">
            <a:avLst/>
          </a:prstGeom>
        </p:spPr>
      </p:pic>
      <p:sp>
        <p:nvSpPr>
          <p:cNvPr id="8" name="Rectangle 7"/>
          <p:cNvSpPr/>
          <p:nvPr/>
        </p:nvSpPr>
        <p:spPr>
          <a:xfrm>
            <a:off x="2348346" y="6073423"/>
            <a:ext cx="5829300" cy="587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2871868" y="6041353"/>
            <a:ext cx="5012266" cy="688622"/>
          </a:xfrm>
        </p:spPr>
        <p:txBody>
          <a:bodyPr>
            <a:normAutofit fontScale="90000"/>
          </a:bodyPr>
          <a:lstStyle/>
          <a:p>
            <a:r>
              <a:rPr lang="en-US" dirty="0" smtClean="0"/>
              <a:t>Proposed Project Location</a:t>
            </a:r>
            <a:endParaRPr lang="en-US" dirty="0"/>
          </a:p>
        </p:txBody>
      </p:sp>
      <p:sp>
        <p:nvSpPr>
          <p:cNvPr id="16" name="Rounded Rectangular Callout 15"/>
          <p:cNvSpPr/>
          <p:nvPr/>
        </p:nvSpPr>
        <p:spPr>
          <a:xfrm>
            <a:off x="743270" y="1105035"/>
            <a:ext cx="1540934" cy="369332"/>
          </a:xfrm>
          <a:prstGeom prst="wedgeRoundRectCallout">
            <a:avLst>
              <a:gd name="adj1" fmla="val -29149"/>
              <a:gd name="adj2" fmla="val 989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2878" y="1110429"/>
            <a:ext cx="1619953" cy="369332"/>
          </a:xfrm>
          <a:prstGeom prst="rect">
            <a:avLst/>
          </a:prstGeom>
          <a:noFill/>
        </p:spPr>
        <p:txBody>
          <a:bodyPr wrap="square" rtlCol="0">
            <a:spAutoFit/>
          </a:bodyPr>
          <a:lstStyle/>
          <a:p>
            <a:r>
              <a:rPr lang="en-US" dirty="0" smtClean="0"/>
              <a:t>Begin Project</a:t>
            </a:r>
            <a:endParaRPr lang="en-US" dirty="0"/>
          </a:p>
        </p:txBody>
      </p:sp>
      <p:sp>
        <p:nvSpPr>
          <p:cNvPr id="19" name="Rounded Rectangular Callout 18"/>
          <p:cNvSpPr/>
          <p:nvPr/>
        </p:nvSpPr>
        <p:spPr>
          <a:xfrm>
            <a:off x="7647835" y="2225907"/>
            <a:ext cx="1435743" cy="369332"/>
          </a:xfrm>
          <a:prstGeom prst="wedgeRoundRectCallout">
            <a:avLst>
              <a:gd name="adj1" fmla="val 44111"/>
              <a:gd name="adj2" fmla="val 1019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22369" y="2214563"/>
            <a:ext cx="2032000" cy="369332"/>
          </a:xfrm>
          <a:prstGeom prst="rect">
            <a:avLst/>
          </a:prstGeom>
          <a:noFill/>
        </p:spPr>
        <p:txBody>
          <a:bodyPr wrap="square" rtlCol="0">
            <a:spAutoFit/>
          </a:bodyPr>
          <a:lstStyle/>
          <a:p>
            <a:r>
              <a:rPr lang="en-US" dirty="0" smtClean="0"/>
              <a:t>End Project</a:t>
            </a:r>
            <a:endParaRPr lang="en-US" dirty="0"/>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7848" y="206432"/>
            <a:ext cx="609600" cy="609600"/>
          </a:xfrm>
          <a:prstGeom prst="rect">
            <a:avLst/>
          </a:prstGeom>
        </p:spPr>
      </p:pic>
    </p:spTree>
    <p:extLst>
      <p:ext uri="{BB962C8B-B14F-4D97-AF65-F5344CB8AC3E}">
        <p14:creationId xmlns:p14="http://schemas.microsoft.com/office/powerpoint/2010/main" val="4145501712"/>
      </p:ext>
    </p:extLst>
  </p:cSld>
  <p:clrMapOvr>
    <a:masterClrMapping/>
  </p:clrMapOvr>
  <mc:AlternateContent xmlns:mc="http://schemas.openxmlformats.org/markup-compatibility/2006" xmlns:p14="http://schemas.microsoft.com/office/powerpoint/2010/main">
    <mc:Choice Requires="p14">
      <p:transition spd="slow" p14:dur="2000" advClick="0" advTm="16803"/>
    </mc:Choice>
    <mc:Fallback xmlns="">
      <p:transition spd="slow" advClick="0" advTm="1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15531" objId="2"/>
      </p14:showEvtLst>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01" y="463568"/>
            <a:ext cx="8011153" cy="6008364"/>
          </a:xfrm>
          <a:prstGeom prst="rect">
            <a:avLst/>
          </a:prstGeom>
          <a:effectLst>
            <a:outerShdw blurRad="50800" dist="38100" dir="2700000" algn="tl" rotWithShape="0">
              <a:prstClr val="black">
                <a:alpha val="40000"/>
              </a:prstClr>
            </a:outerShdw>
          </a:effectLst>
        </p:spPr>
      </p:pic>
      <p:sp>
        <p:nvSpPr>
          <p:cNvPr id="13" name="Title 1"/>
          <p:cNvSpPr txBox="1">
            <a:spLocks/>
          </p:cNvSpPr>
          <p:nvPr/>
        </p:nvSpPr>
        <p:spPr>
          <a:xfrm>
            <a:off x="8488347" y="434877"/>
            <a:ext cx="3347068" cy="68862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Rosebud Street</a:t>
            </a:r>
          </a:p>
        </p:txBody>
      </p:sp>
      <p:sp>
        <p:nvSpPr>
          <p:cNvPr id="14" name="Content Placeholder 2"/>
          <p:cNvSpPr txBox="1">
            <a:spLocks/>
          </p:cNvSpPr>
          <p:nvPr/>
        </p:nvSpPr>
        <p:spPr>
          <a:xfrm>
            <a:off x="8477956" y="1061156"/>
            <a:ext cx="3218266" cy="52775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r>
              <a:rPr lang="en-US" dirty="0" smtClean="0"/>
              <a:t>Roadway crosses 2 tracks.</a:t>
            </a:r>
          </a:p>
          <a:p>
            <a:pPr lvl="0"/>
            <a:endParaRPr lang="en-US" dirty="0" smtClean="0"/>
          </a:p>
          <a:p>
            <a:pPr lvl="0"/>
            <a:r>
              <a:rPr lang="en-US" dirty="0" smtClean="0"/>
              <a:t>Crossing will remain open</a:t>
            </a:r>
          </a:p>
          <a:p>
            <a:pPr marL="0" lvl="0" indent="0">
              <a:buNone/>
            </a:pPr>
            <a:endParaRPr lang="en-US" dirty="0"/>
          </a:p>
          <a:p>
            <a:endParaRPr lang="en-US" dirty="0"/>
          </a:p>
          <a:p>
            <a:pPr marL="0" indent="0">
              <a:buFont typeface="Wingdings 3" charset="2"/>
              <a:buNone/>
            </a:pPr>
            <a:endParaRPr lang="en-US" dirty="0"/>
          </a:p>
        </p:txBody>
      </p:sp>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6902" y="322811"/>
            <a:ext cx="609600" cy="609600"/>
          </a:xfrm>
          <a:prstGeom prst="rect">
            <a:avLst/>
          </a:prstGeom>
        </p:spPr>
      </p:pic>
    </p:spTree>
    <p:extLst>
      <p:ext uri="{BB962C8B-B14F-4D97-AF65-F5344CB8AC3E}">
        <p14:creationId xmlns:p14="http://schemas.microsoft.com/office/powerpoint/2010/main" val="3898711453"/>
      </p:ext>
    </p:extLst>
  </p:cSld>
  <p:clrMapOvr>
    <a:masterClrMapping/>
  </p:clrMapOvr>
  <mc:AlternateContent xmlns:mc="http://schemas.openxmlformats.org/markup-compatibility/2006" xmlns:p14="http://schemas.microsoft.com/office/powerpoint/2010/main">
    <mc:Choice Requires="p14">
      <p:transition spd="slow" p14:dur="2000" advClick="0" advTm="16887"/>
    </mc:Choice>
    <mc:Fallback xmlns="">
      <p:transition spd="slow" advClick="0" advTm="1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5167" objId="3"/>
      </p14:showEvtLst>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p:cNvSpPr txBox="1">
            <a:spLocks/>
          </p:cNvSpPr>
          <p:nvPr/>
        </p:nvSpPr>
        <p:spPr>
          <a:xfrm>
            <a:off x="8477956" y="372532"/>
            <a:ext cx="3347068" cy="68862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Lockley Street</a:t>
            </a:r>
          </a:p>
        </p:txBody>
      </p:sp>
      <p:sp>
        <p:nvSpPr>
          <p:cNvPr id="14" name="Content Placeholder 2"/>
          <p:cNvSpPr txBox="1">
            <a:spLocks/>
          </p:cNvSpPr>
          <p:nvPr/>
        </p:nvSpPr>
        <p:spPr>
          <a:xfrm>
            <a:off x="8477956" y="1061156"/>
            <a:ext cx="3218266" cy="52775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r>
              <a:rPr lang="en-US" dirty="0" smtClean="0"/>
              <a:t>Roadway crosses 3 active tracks (1 track ends just outside the roadway).</a:t>
            </a:r>
          </a:p>
          <a:p>
            <a:pPr marL="0" lvl="0" indent="0">
              <a:buNone/>
            </a:pPr>
            <a:endParaRPr lang="en-US" dirty="0"/>
          </a:p>
          <a:p>
            <a:r>
              <a:rPr lang="en-US" dirty="0" smtClean="0"/>
              <a:t>Crossing will be closed</a:t>
            </a:r>
          </a:p>
          <a:p>
            <a:endParaRPr lang="en-US" dirty="0"/>
          </a:p>
          <a:p>
            <a:r>
              <a:rPr lang="en-US" dirty="0" smtClean="0"/>
              <a:t>Access maintained with proposed extension of Tabb Lane from Rosebud Street.</a:t>
            </a:r>
            <a:endParaRPr lang="en-US" dirty="0"/>
          </a:p>
          <a:p>
            <a:pPr marL="0" indent="0">
              <a:buFont typeface="Wingdings 3" charset="2"/>
              <a:buNone/>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00" y="463568"/>
            <a:ext cx="8011154" cy="6008365"/>
          </a:xfrm>
          <a:prstGeom prst="rect">
            <a:avLst/>
          </a:prstGeom>
          <a:effectLst>
            <a:outerShdw blurRad="50800" dist="38100" dir="2700000" algn="tl" rotWithShape="0">
              <a:prstClr val="black">
                <a:alpha val="40000"/>
              </a:prstClr>
            </a:outerShdw>
          </a:effectLst>
        </p:spPr>
      </p:pic>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5424" y="306185"/>
            <a:ext cx="609600" cy="609600"/>
          </a:xfrm>
          <a:prstGeom prst="rect">
            <a:avLst/>
          </a:prstGeom>
        </p:spPr>
      </p:pic>
    </p:spTree>
    <p:extLst>
      <p:ext uri="{BB962C8B-B14F-4D97-AF65-F5344CB8AC3E}">
        <p14:creationId xmlns:p14="http://schemas.microsoft.com/office/powerpoint/2010/main" val="4250187290"/>
      </p:ext>
    </p:extLst>
  </p:cSld>
  <p:clrMapOvr>
    <a:masterClrMapping/>
  </p:clrMapOvr>
  <mc:AlternateContent xmlns:mc="http://schemas.openxmlformats.org/markup-compatibility/2006" xmlns:p14="http://schemas.microsoft.com/office/powerpoint/2010/main">
    <mc:Choice Requires="p14">
      <p:transition spd="slow" p14:dur="2000" advClick="0" advTm="26366"/>
    </mc:Choice>
    <mc:Fallback xmlns="">
      <p:transition spd="slow" advClick="0" advTm="2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24609" objId="2"/>
      </p14:showEvtLst>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p:cNvSpPr txBox="1">
            <a:spLocks/>
          </p:cNvSpPr>
          <p:nvPr/>
        </p:nvSpPr>
        <p:spPr>
          <a:xfrm>
            <a:off x="8477956" y="372532"/>
            <a:ext cx="3347068" cy="688624"/>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Orphan’s Home Rd.</a:t>
            </a:r>
          </a:p>
        </p:txBody>
      </p:sp>
      <p:sp>
        <p:nvSpPr>
          <p:cNvPr id="14" name="Content Placeholder 2"/>
          <p:cNvSpPr txBox="1">
            <a:spLocks/>
          </p:cNvSpPr>
          <p:nvPr/>
        </p:nvSpPr>
        <p:spPr>
          <a:xfrm>
            <a:off x="8477956" y="1061156"/>
            <a:ext cx="3218266" cy="52775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r>
              <a:rPr lang="en-US" dirty="0" smtClean="0"/>
              <a:t>Roadway crosses 3 active tracks (1 inactive track ends just outside the roadway).</a:t>
            </a:r>
          </a:p>
          <a:p>
            <a:pPr lvl="0"/>
            <a:endParaRPr lang="en-US" dirty="0"/>
          </a:p>
          <a:p>
            <a:pPr lvl="0"/>
            <a:r>
              <a:rPr lang="en-US" dirty="0" smtClean="0"/>
              <a:t>Crossing will be closed</a:t>
            </a:r>
            <a:endParaRPr lang="en-US" dirty="0"/>
          </a:p>
          <a:p>
            <a:endParaRPr lang="en-US" dirty="0" smtClean="0"/>
          </a:p>
          <a:p>
            <a:r>
              <a:rPr lang="en-US" dirty="0" smtClean="0"/>
              <a:t>Existing roadway connection with Havens St.</a:t>
            </a:r>
            <a:endParaRPr lang="en-US" dirty="0"/>
          </a:p>
          <a:p>
            <a:pPr marL="0" indent="0">
              <a:buFont typeface="Wingdings 3" charset="2"/>
              <a:buNone/>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00" y="463568"/>
            <a:ext cx="8011154" cy="6008365"/>
          </a:xfrm>
          <a:prstGeom prst="rect">
            <a:avLst/>
          </a:prstGeom>
          <a:effectLst>
            <a:outerShdw blurRad="50800" dist="38100" dir="2700000" algn="tl" rotWithShape="0">
              <a:prstClr val="black">
                <a:alpha val="40000"/>
              </a:prstClr>
            </a:outerShdw>
          </a:effectLst>
        </p:spPr>
      </p:pic>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6622" y="260927"/>
            <a:ext cx="609600" cy="609600"/>
          </a:xfrm>
          <a:prstGeom prst="rect">
            <a:avLst/>
          </a:prstGeom>
        </p:spPr>
      </p:pic>
    </p:spTree>
    <p:extLst>
      <p:ext uri="{BB962C8B-B14F-4D97-AF65-F5344CB8AC3E}">
        <p14:creationId xmlns:p14="http://schemas.microsoft.com/office/powerpoint/2010/main" val="3536476525"/>
      </p:ext>
    </p:extLst>
  </p:cSld>
  <p:clrMapOvr>
    <a:masterClrMapping/>
  </p:clrMapOvr>
  <mc:AlternateContent xmlns:mc="http://schemas.openxmlformats.org/markup-compatibility/2006" xmlns:p14="http://schemas.microsoft.com/office/powerpoint/2010/main">
    <mc:Choice Requires="p14">
      <p:transition spd="slow" p14:dur="2000" advClick="0" advTm="36593"/>
    </mc:Choice>
    <mc:Fallback xmlns="">
      <p:transition spd="slow" advClick="0" advTm="3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4626" objId="2"/>
      </p14:showEvtLst>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p:cNvSpPr txBox="1">
            <a:spLocks/>
          </p:cNvSpPr>
          <p:nvPr/>
        </p:nvSpPr>
        <p:spPr>
          <a:xfrm>
            <a:off x="8477956" y="372532"/>
            <a:ext cx="3347068" cy="68862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Havens Street</a:t>
            </a:r>
          </a:p>
        </p:txBody>
      </p:sp>
      <p:sp>
        <p:nvSpPr>
          <p:cNvPr id="14" name="Content Placeholder 2"/>
          <p:cNvSpPr txBox="1">
            <a:spLocks/>
          </p:cNvSpPr>
          <p:nvPr/>
        </p:nvSpPr>
        <p:spPr>
          <a:xfrm>
            <a:off x="8477956" y="1061156"/>
            <a:ext cx="3218266" cy="52775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r>
              <a:rPr lang="en-US" dirty="0" smtClean="0"/>
              <a:t>Roadway crosses 3 active tracks.</a:t>
            </a:r>
          </a:p>
          <a:p>
            <a:pPr lvl="0"/>
            <a:endParaRPr lang="en-US" dirty="0"/>
          </a:p>
          <a:p>
            <a:pPr lvl="0"/>
            <a:r>
              <a:rPr lang="en-US" dirty="0" smtClean="0"/>
              <a:t>Crossing will be closed.</a:t>
            </a:r>
          </a:p>
          <a:p>
            <a:pPr lvl="0"/>
            <a:endParaRPr lang="en-US" dirty="0" smtClean="0"/>
          </a:p>
          <a:p>
            <a:pPr lvl="0"/>
            <a:r>
              <a:rPr lang="en-US" dirty="0" smtClean="0"/>
              <a:t>Access maintained with proposed new road connecting to Newman Street</a:t>
            </a:r>
            <a:endParaRPr lang="en-US" dirty="0"/>
          </a:p>
          <a:p>
            <a:endParaRPr lang="en-US" dirty="0"/>
          </a:p>
          <a:p>
            <a:pPr marL="0" indent="0">
              <a:buFont typeface="Wingdings 3" charset="2"/>
              <a:buNone/>
            </a:pP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088" y="463669"/>
            <a:ext cx="8020066" cy="6015049"/>
          </a:xfrm>
          <a:prstGeom prst="rect">
            <a:avLst/>
          </a:prstGeom>
          <a:effectLst>
            <a:outerShdw blurRad="50800" dist="38100" dir="2700000" algn="tl" rotWithShape="0">
              <a:prstClr val="black">
                <a:alpha val="40000"/>
              </a:prstClr>
            </a:outerShdw>
          </a:effectLst>
        </p:spPr>
      </p:pic>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4226" y="288636"/>
            <a:ext cx="609600" cy="609600"/>
          </a:xfrm>
          <a:prstGeom prst="rect">
            <a:avLst/>
          </a:prstGeom>
        </p:spPr>
      </p:pic>
    </p:spTree>
    <p:extLst>
      <p:ext uri="{BB962C8B-B14F-4D97-AF65-F5344CB8AC3E}">
        <p14:creationId xmlns:p14="http://schemas.microsoft.com/office/powerpoint/2010/main" val="3042016121"/>
      </p:ext>
    </p:extLst>
  </p:cSld>
  <p:clrMapOvr>
    <a:masterClrMapping/>
  </p:clrMapOvr>
  <mc:AlternateContent xmlns:mc="http://schemas.openxmlformats.org/markup-compatibility/2006" xmlns:p14="http://schemas.microsoft.com/office/powerpoint/2010/main">
    <mc:Choice Requires="p14">
      <p:transition spd="slow" p14:dur="2000" advClick="0" advTm="27225"/>
    </mc:Choice>
    <mc:Fallback xmlns="">
      <p:transition spd="slow" advClick="0" advTm="2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5057" objId="2"/>
      </p14:showEvtLst>
    </p:ext>
  </p:extLs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EffectiveDate xmlns="9a2b873c-6a2a-416d-bf9c-40bc8eff3a9a">2019-07-25T05:00:00+00:00</EffectiveDate>
    <PublishingStartDate xmlns="http://schemas.microsoft.com/sharepoint/v3" xsi:nil="true"/>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9AA66DFE29F9469BC4F073551F3E05" ma:contentTypeVersion="1" ma:contentTypeDescription="Create a new document." ma:contentTypeScope="" ma:versionID="c727e496449c74b1d4d9ba791c54303a">
  <xsd:schema xmlns:xsd="http://www.w3.org/2001/XMLSchema" xmlns:xs="http://www.w3.org/2001/XMLSchema" xmlns:p="http://schemas.microsoft.com/office/2006/metadata/properties" xmlns:ns1="http://schemas.microsoft.com/sharepoint/v3" xmlns:ns3="9a2b873c-6a2a-416d-bf9c-40bc8eff3a9a" xmlns:ns4="http://schemas.microsoft.com/sharepoint/v4" targetNamespace="http://schemas.microsoft.com/office/2006/metadata/properties" ma:root="true" ma:fieldsID="0416e24e7db0a9df8e1225f13d8eaf2c" ns1:_="" ns3:_="" ns4:_="">
    <xsd:import namespace="http://schemas.microsoft.com/sharepoint/v3"/>
    <xsd:import namespace="9a2b873c-6a2a-416d-bf9c-40bc8eff3a9a"/>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3:EffectiveDate"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2b873c-6a2a-416d-bf9c-40bc8eff3a9a" elementFormDefault="qualified">
    <xsd:import namespace="http://schemas.microsoft.com/office/2006/documentManagement/types"/>
    <xsd:import namespace="http://schemas.microsoft.com/office/infopath/2007/PartnerControls"/>
    <xsd:element name="EffectiveDate" ma:index="11" nillable="true" ma:displayName="Effective Date" ma:format="DateOnly" ma:internalName="Effectiv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0" ma:displayName="Description"/>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C57C90-E2D6-4A2C-B1A0-B32CD8F0CEDA}"/>
</file>

<file path=customXml/itemProps2.xml><?xml version="1.0" encoding="utf-8"?>
<ds:datastoreItem xmlns:ds="http://schemas.openxmlformats.org/officeDocument/2006/customXml" ds:itemID="{1F0F2604-B222-493D-A70A-6C3D44E7FFA0}"/>
</file>

<file path=customXml/itemProps3.xml><?xml version="1.0" encoding="utf-8"?>
<ds:datastoreItem xmlns:ds="http://schemas.openxmlformats.org/officeDocument/2006/customXml" ds:itemID="{D5789070-FD0A-4701-8060-EDC3FA95DCC9}"/>
</file>

<file path=docProps/app.xml><?xml version="1.0" encoding="utf-8"?>
<Properties xmlns="http://schemas.openxmlformats.org/officeDocument/2006/extended-properties" xmlns:vt="http://schemas.openxmlformats.org/officeDocument/2006/docPropsVTypes">
  <Template>Facet</Template>
  <TotalTime>11937</TotalTime>
  <Words>1599</Words>
  <Application>Microsoft Office PowerPoint</Application>
  <PresentationFormat>Widescreen</PresentationFormat>
  <Paragraphs>126</Paragraphs>
  <Slides>17</Slides>
  <Notes>17</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Trebuchet MS</vt:lpstr>
      <vt:lpstr>Verdana</vt:lpstr>
      <vt:lpstr>Wingdings 3</vt:lpstr>
      <vt:lpstr>Facet</vt:lpstr>
      <vt:lpstr>Open House Public Meeting for  BNSF RR Crossings in Baldwin  St. Mary Parish</vt:lpstr>
      <vt:lpstr>Objective of Public Meeting</vt:lpstr>
      <vt:lpstr>Preliminary Project Description</vt:lpstr>
      <vt:lpstr>Project Purpose and Need</vt:lpstr>
      <vt:lpstr>Proposed Project Location</vt:lpstr>
      <vt:lpstr>PowerPoint Presentation</vt:lpstr>
      <vt:lpstr>PowerPoint Presentation</vt:lpstr>
      <vt:lpstr>PowerPoint Presentation</vt:lpstr>
      <vt:lpstr>PowerPoint Presentation</vt:lpstr>
      <vt:lpstr>PowerPoint Presentation</vt:lpstr>
      <vt:lpstr>Conceptual Alignments</vt:lpstr>
      <vt:lpstr>PowerPoint Presentation</vt:lpstr>
      <vt:lpstr>PowerPoint Presentation</vt:lpstr>
      <vt:lpstr>PowerPoint Presentation</vt:lpstr>
      <vt:lpstr>Why Comment?</vt:lpstr>
      <vt:lpstr>This is the end of the presentation.  Thank you for your time. Please visit the remaining stations to view the exhibits and provide comments.</vt:lpstr>
      <vt:lpstr>Welcome  The presentation will be repeated throughout tonight’s meeting and will begin shortly.</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Presentation</dc:subject>
  <dc:creator>Brittany Rooney</dc:creator>
  <cp:lastModifiedBy>Jena Milliner</cp:lastModifiedBy>
  <cp:revision>297</cp:revision>
  <cp:lastPrinted>2017-11-01T13:31:51Z</cp:lastPrinted>
  <dcterms:created xsi:type="dcterms:W3CDTF">2014-12-08T14:36:04Z</dcterms:created>
  <dcterms:modified xsi:type="dcterms:W3CDTF">2019-07-23T22:19:08Z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0x0101003A9AA66DFE29F9469BC4F073551F3E05</vt:lpwstr>
  </property>
</Properties>
</file>